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61"/>
  </p:notesMasterIdLst>
  <p:sldIdLst>
    <p:sldId id="259" r:id="rId2"/>
    <p:sldId id="295" r:id="rId3"/>
    <p:sldId id="296" r:id="rId4"/>
    <p:sldId id="257" r:id="rId5"/>
    <p:sldId id="258" r:id="rId6"/>
    <p:sldId id="332" r:id="rId7"/>
    <p:sldId id="297" r:id="rId8"/>
    <p:sldId id="298"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5" r:id="rId41"/>
    <p:sldId id="336" r:id="rId42"/>
    <p:sldId id="337" r:id="rId43"/>
    <p:sldId id="338" r:id="rId44"/>
    <p:sldId id="339" r:id="rId45"/>
    <p:sldId id="340" r:id="rId46"/>
    <p:sldId id="341" r:id="rId47"/>
    <p:sldId id="342" r:id="rId48"/>
    <p:sldId id="343" r:id="rId49"/>
    <p:sldId id="344" r:id="rId50"/>
    <p:sldId id="345" r:id="rId51"/>
    <p:sldId id="346" r:id="rId52"/>
    <p:sldId id="347" r:id="rId53"/>
    <p:sldId id="333" r:id="rId54"/>
    <p:sldId id="334" r:id="rId55"/>
    <p:sldId id="348" r:id="rId56"/>
    <p:sldId id="349" r:id="rId57"/>
    <p:sldId id="330" r:id="rId58"/>
    <p:sldId id="331" r:id="rId59"/>
    <p:sldId id="294" r:id="rId6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49"/>
    <p:restoredTop sz="93613"/>
  </p:normalViewPr>
  <p:slideViewPr>
    <p:cSldViewPr>
      <p:cViewPr varScale="1">
        <p:scale>
          <a:sx n="83" d="100"/>
          <a:sy n="83" d="100"/>
        </p:scale>
        <p:origin x="1648"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62B1D6-8B29-4576-8BF9-C029168734D1}" type="datetimeFigureOut">
              <a:rPr lang="zh-CN" altLang="en-US" smtClean="0"/>
              <a:t>2019/9/3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75B0B3-4BDA-47AE-8AAF-04CE7632D5A3}" type="slidenum">
              <a:rPr lang="zh-CN" altLang="en-US" smtClean="0"/>
              <a:t>‹#›</a:t>
            </a:fld>
            <a:endParaRPr lang="zh-CN" altLang="en-US"/>
          </a:p>
        </p:txBody>
      </p:sp>
    </p:spTree>
    <p:extLst>
      <p:ext uri="{BB962C8B-B14F-4D97-AF65-F5344CB8AC3E}">
        <p14:creationId xmlns:p14="http://schemas.microsoft.com/office/powerpoint/2010/main" val="419594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a:t>单击此处编辑母版副标题样式</a:t>
            </a:r>
          </a:p>
        </p:txBody>
      </p:sp>
      <p:sp>
        <p:nvSpPr>
          <p:cNvPr id="4" name="日期占位符 13"/>
          <p:cNvSpPr>
            <a:spLocks noGrp="1" noChangeArrowheads="1"/>
          </p:cNvSpPr>
          <p:nvPr>
            <p:ph type="dt" sz="half" idx="10"/>
          </p:nvPr>
        </p:nvSpPr>
        <p:spPr>
          <a:ln/>
        </p:spPr>
        <p:txBody>
          <a:bodyPr/>
          <a:lstStyle>
            <a:lvl1pPr>
              <a:defRPr/>
            </a:lvl1pPr>
          </a:lstStyle>
          <a:p>
            <a:pPr>
              <a:defRPr/>
            </a:pPr>
            <a:fld id="{5DEC01EA-BED1-4B3F-88CD-0DD882316650}" type="datetime1">
              <a:rPr lang="zh-CN" altLang="en-US" smtClean="0">
                <a:solidFill>
                  <a:srgbClr val="1F497D"/>
                </a:solidFill>
              </a:rPr>
              <a:pPr>
                <a:defRPr/>
              </a:pPr>
              <a:t>2019/9/3</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dirty="0">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F14F7C2F-BCBD-A149-8F90-21DECE8FB1A6}"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13"/>
          <p:cNvSpPr>
            <a:spLocks noGrp="1" noChangeArrowheads="1"/>
          </p:cNvSpPr>
          <p:nvPr>
            <p:ph type="dt" sz="half" idx="10"/>
          </p:nvPr>
        </p:nvSpPr>
        <p:spPr>
          <a:ln/>
        </p:spPr>
        <p:txBody>
          <a:bodyPr/>
          <a:lstStyle>
            <a:lvl1pPr>
              <a:defRPr/>
            </a:lvl1pPr>
          </a:lstStyle>
          <a:p>
            <a:pPr>
              <a:defRPr/>
            </a:pPr>
            <a:fld id="{50E44C44-03C6-46DE-AD22-8F2E4D9C083D}" type="datetime1">
              <a:rPr lang="zh-CN" altLang="en-US" smtClean="0">
                <a:solidFill>
                  <a:srgbClr val="1F497D"/>
                </a:solidFill>
              </a:rPr>
              <a:pPr>
                <a:defRPr/>
              </a:pPr>
              <a:t>2019/9/3</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C98CD7A6-1B93-9844-850A-7A754EAB083E}" type="slidenum">
              <a:rPr lang="en-US" altLang="zh-CN">
                <a:solidFill>
                  <a:srgbClr val="1F497D"/>
                </a:solidFill>
              </a:rPr>
              <a:pPr>
                <a:defRPr/>
              </a:pPr>
              <a:t>‹#›</a:t>
            </a:fld>
            <a:endParaRPr lang="zh-CN" altLang="en-US">
              <a:solidFill>
                <a:srgbClr val="1F497D"/>
              </a:solidFill>
            </a:endParaRPr>
          </a:p>
        </p:txBody>
      </p:sp>
      <p:sp>
        <p:nvSpPr>
          <p:cNvPr id="7"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a:t>单击此处编辑母版文本样式</a:t>
            </a:r>
          </a:p>
        </p:txBody>
      </p:sp>
      <p:sp>
        <p:nvSpPr>
          <p:cNvPr id="4" name="日期占位符 13"/>
          <p:cNvSpPr>
            <a:spLocks noGrp="1" noChangeArrowheads="1"/>
          </p:cNvSpPr>
          <p:nvPr>
            <p:ph type="dt" sz="half" idx="10"/>
          </p:nvPr>
        </p:nvSpPr>
        <p:spPr>
          <a:ln/>
        </p:spPr>
        <p:txBody>
          <a:bodyPr/>
          <a:lstStyle>
            <a:lvl1pPr>
              <a:defRPr/>
            </a:lvl1pPr>
          </a:lstStyle>
          <a:p>
            <a:pPr>
              <a:defRPr/>
            </a:pPr>
            <a:fld id="{29D164C4-7FD6-4C12-BF0C-760DA1E4CC06}" type="datetime1">
              <a:rPr lang="zh-CN" altLang="en-US" smtClean="0">
                <a:solidFill>
                  <a:srgbClr val="1F497D"/>
                </a:solidFill>
              </a:rPr>
              <a:pPr>
                <a:defRPr/>
              </a:pPr>
              <a:t>2019/9/3</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555F886C-0A22-6F4D-BC08-A1674DBCDE43}"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457200" y="1219200"/>
            <a:ext cx="4038600" cy="4910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4038600" cy="4910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3"/>
          <p:cNvSpPr>
            <a:spLocks noGrp="1" noChangeArrowheads="1"/>
          </p:cNvSpPr>
          <p:nvPr>
            <p:ph type="dt" sz="half" idx="10"/>
          </p:nvPr>
        </p:nvSpPr>
        <p:spPr>
          <a:ln/>
        </p:spPr>
        <p:txBody>
          <a:bodyPr/>
          <a:lstStyle>
            <a:lvl1pPr>
              <a:defRPr/>
            </a:lvl1pPr>
          </a:lstStyle>
          <a:p>
            <a:pPr>
              <a:defRPr/>
            </a:pPr>
            <a:fld id="{AFA7A0A2-59A1-4280-8BD0-4964717E7613}" type="datetime1">
              <a:rPr lang="zh-CN" altLang="en-US" smtClean="0">
                <a:solidFill>
                  <a:srgbClr val="1F497D"/>
                </a:solidFill>
              </a:rPr>
              <a:pPr>
                <a:defRPr/>
              </a:pPr>
              <a:t>2019/9/3</a:t>
            </a:fld>
            <a:endParaRPr lang="zh-CN" altLang="en-US">
              <a:solidFill>
                <a:srgbClr val="1F497D"/>
              </a:solidFill>
            </a:endParaRPr>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7" name="灯片编号占位符 22"/>
          <p:cNvSpPr>
            <a:spLocks noGrp="1" noChangeArrowheads="1"/>
          </p:cNvSpPr>
          <p:nvPr>
            <p:ph type="sldNum" sz="quarter" idx="12"/>
          </p:nvPr>
        </p:nvSpPr>
        <p:spPr>
          <a:ln/>
        </p:spPr>
        <p:txBody>
          <a:bodyPr/>
          <a:lstStyle>
            <a:lvl1pPr>
              <a:defRPr/>
            </a:lvl1pPr>
          </a:lstStyle>
          <a:p>
            <a:pPr>
              <a:defRPr/>
            </a:pPr>
            <a:fld id="{E69122E1-BD46-574B-9943-26C68811A002}" type="slidenum">
              <a:rPr lang="en-US" altLang="zh-CN">
                <a:solidFill>
                  <a:srgbClr val="1F497D"/>
                </a:solidFill>
              </a:rPr>
              <a:pPr>
                <a:defRPr/>
              </a:pPr>
              <a:t>‹#›</a:t>
            </a:fld>
            <a:endParaRPr lang="zh-CN" altLang="en-US">
              <a:solidFill>
                <a:srgbClr val="1F497D"/>
              </a:solidFill>
            </a:endParaRPr>
          </a:p>
        </p:txBody>
      </p:sp>
      <p:sp>
        <p:nvSpPr>
          <p:cNvPr id="8"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68761"/>
            <a:ext cx="4040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988842"/>
            <a:ext cx="4040188" cy="41373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5" y="1268761"/>
            <a:ext cx="4041775"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988842"/>
            <a:ext cx="4041775" cy="41373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13"/>
          <p:cNvSpPr>
            <a:spLocks noGrp="1" noChangeArrowheads="1"/>
          </p:cNvSpPr>
          <p:nvPr>
            <p:ph type="dt" sz="half" idx="10"/>
          </p:nvPr>
        </p:nvSpPr>
        <p:spPr>
          <a:ln/>
        </p:spPr>
        <p:txBody>
          <a:bodyPr/>
          <a:lstStyle>
            <a:lvl1pPr>
              <a:defRPr/>
            </a:lvl1pPr>
          </a:lstStyle>
          <a:p>
            <a:pPr>
              <a:defRPr/>
            </a:pPr>
            <a:fld id="{E80FB6F5-84EC-4E0D-8BF3-115F21188C2E}" type="datetime1">
              <a:rPr lang="zh-CN" altLang="en-US" smtClean="0">
                <a:solidFill>
                  <a:srgbClr val="1F497D"/>
                </a:solidFill>
              </a:rPr>
              <a:pPr>
                <a:defRPr/>
              </a:pPr>
              <a:t>2019/9/3</a:t>
            </a:fld>
            <a:endParaRPr lang="zh-CN" altLang="en-US" dirty="0">
              <a:solidFill>
                <a:srgbClr val="1F497D"/>
              </a:solidFill>
            </a:endParaRPr>
          </a:p>
        </p:txBody>
      </p:sp>
      <p:sp>
        <p:nvSpPr>
          <p:cNvPr id="8"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9" name="灯片编号占位符 22"/>
          <p:cNvSpPr>
            <a:spLocks noGrp="1" noChangeArrowheads="1"/>
          </p:cNvSpPr>
          <p:nvPr>
            <p:ph type="sldNum" sz="quarter" idx="12"/>
          </p:nvPr>
        </p:nvSpPr>
        <p:spPr>
          <a:ln/>
        </p:spPr>
        <p:txBody>
          <a:bodyPr/>
          <a:lstStyle>
            <a:lvl1pPr>
              <a:defRPr/>
            </a:lvl1pPr>
          </a:lstStyle>
          <a:p>
            <a:pPr>
              <a:defRPr/>
            </a:pPr>
            <a:fld id="{F13E8BE7-6E3E-B64D-A23E-8CEB690E7C2B}"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3"/>
          <p:cNvSpPr>
            <a:spLocks noGrp="1" noChangeArrowheads="1"/>
          </p:cNvSpPr>
          <p:nvPr>
            <p:ph type="dt" sz="half" idx="10"/>
          </p:nvPr>
        </p:nvSpPr>
        <p:spPr>
          <a:ln/>
        </p:spPr>
        <p:txBody>
          <a:bodyPr/>
          <a:lstStyle>
            <a:lvl1pPr>
              <a:defRPr/>
            </a:lvl1pPr>
          </a:lstStyle>
          <a:p>
            <a:pPr>
              <a:defRPr/>
            </a:pPr>
            <a:fld id="{B7D22AB1-BFF8-499F-8443-9B2E7839B4F0}" type="datetime1">
              <a:rPr lang="zh-CN" altLang="en-US" smtClean="0">
                <a:solidFill>
                  <a:srgbClr val="1F497D"/>
                </a:solidFill>
              </a:rPr>
              <a:pPr>
                <a:defRPr/>
              </a:pPr>
              <a:t>2019/9/3</a:t>
            </a:fld>
            <a:endParaRPr lang="zh-CN" altLang="en-US">
              <a:solidFill>
                <a:srgbClr val="1F497D"/>
              </a:solidFill>
            </a:endParaRPr>
          </a:p>
        </p:txBody>
      </p:sp>
      <p:sp>
        <p:nvSpPr>
          <p:cNvPr id="4"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5" name="灯片编号占位符 22"/>
          <p:cNvSpPr>
            <a:spLocks noGrp="1" noChangeArrowheads="1"/>
          </p:cNvSpPr>
          <p:nvPr>
            <p:ph type="sldNum" sz="quarter" idx="12"/>
          </p:nvPr>
        </p:nvSpPr>
        <p:spPr>
          <a:ln/>
        </p:spPr>
        <p:txBody>
          <a:bodyPr/>
          <a:lstStyle>
            <a:lvl1pPr>
              <a:defRPr/>
            </a:lvl1pPr>
          </a:lstStyle>
          <a:p>
            <a:pPr>
              <a:defRPr/>
            </a:pPr>
            <a:fld id="{3BCA681B-4702-CB4A-9A29-560E57031AB1}" type="slidenum">
              <a:rPr lang="en-US" altLang="zh-CN">
                <a:solidFill>
                  <a:srgbClr val="1F497D"/>
                </a:solidFill>
              </a:rPr>
              <a:pPr>
                <a:defRPr/>
              </a:pPr>
              <a:t>‹#›</a:t>
            </a:fld>
            <a:endParaRPr lang="zh-CN" altLang="en-US">
              <a:solidFill>
                <a:srgbClr val="1F497D"/>
              </a:solidFill>
            </a:endParaRPr>
          </a:p>
        </p:txBody>
      </p:sp>
      <p:sp>
        <p:nvSpPr>
          <p:cNvPr id="6"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3"/>
          <p:cNvSpPr>
            <a:spLocks noGrp="1" noChangeArrowheads="1"/>
          </p:cNvSpPr>
          <p:nvPr>
            <p:ph type="dt" sz="half" idx="10"/>
          </p:nvPr>
        </p:nvSpPr>
        <p:spPr>
          <a:ln/>
        </p:spPr>
        <p:txBody>
          <a:bodyPr/>
          <a:lstStyle>
            <a:lvl1pPr>
              <a:defRPr/>
            </a:lvl1pPr>
          </a:lstStyle>
          <a:p>
            <a:pPr>
              <a:defRPr/>
            </a:pPr>
            <a:fld id="{A1950706-ECF1-4318-B99A-90D45C6AA0BB}" type="datetime1">
              <a:rPr lang="zh-CN" altLang="en-US" smtClean="0">
                <a:solidFill>
                  <a:srgbClr val="1F497D"/>
                </a:solidFill>
              </a:rPr>
              <a:pPr>
                <a:defRPr/>
              </a:pPr>
              <a:t>2019/9/3</a:t>
            </a:fld>
            <a:endParaRPr lang="zh-CN" altLang="en-US">
              <a:solidFill>
                <a:srgbClr val="1F497D"/>
              </a:solidFill>
            </a:endParaRPr>
          </a:p>
        </p:txBody>
      </p:sp>
      <p:sp>
        <p:nvSpPr>
          <p:cNvPr id="3"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4" name="灯片编号占位符 22"/>
          <p:cNvSpPr>
            <a:spLocks noGrp="1" noChangeArrowheads="1"/>
          </p:cNvSpPr>
          <p:nvPr>
            <p:ph type="sldNum" sz="quarter" idx="12"/>
          </p:nvPr>
        </p:nvSpPr>
        <p:spPr>
          <a:ln/>
        </p:spPr>
        <p:txBody>
          <a:bodyPr/>
          <a:lstStyle>
            <a:lvl1pPr>
              <a:defRPr/>
            </a:lvl1pPr>
          </a:lstStyle>
          <a:p>
            <a:pPr>
              <a:defRPr/>
            </a:pPr>
            <a:fld id="{91646815-98F3-E14D-9C5E-D0E4A86CE9AC}"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21"/>
          <p:cNvSpPr>
            <a:spLocks noGrp="1" noChangeArrowheads="1"/>
          </p:cNvSpPr>
          <p:nvPr>
            <p:ph type="title" idx="4294967295"/>
          </p:nvPr>
        </p:nvSpPr>
        <p:spPr bwMode="auto">
          <a:xfrm>
            <a:off x="457200" y="152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zh-CN" altLang="en-US">
                <a:sym typeface="Arial" charset="0"/>
              </a:rPr>
              <a:t>单击此处编辑母版标题样式</a:t>
            </a:r>
          </a:p>
        </p:txBody>
      </p:sp>
      <p:sp>
        <p:nvSpPr>
          <p:cNvPr id="1027" name="文本占位符 12"/>
          <p:cNvSpPr>
            <a:spLocks noGrp="1" noChangeArrowheads="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dirty="0">
                <a:sym typeface="Times New Roman" charset="0"/>
              </a:rPr>
              <a:t>单击此处编辑母版文本样式</a:t>
            </a:r>
            <a:endParaRPr lang="zh-CN" dirty="0">
              <a:sym typeface="Times New Roman" charset="0"/>
            </a:endParaRPr>
          </a:p>
          <a:p>
            <a:pPr lvl="1"/>
            <a:r>
              <a:rPr lang="zh-CN" altLang="en-US" dirty="0">
                <a:sym typeface="Times New Roman" charset="0"/>
              </a:rPr>
              <a:t>第二级</a:t>
            </a:r>
            <a:endParaRPr lang="zh-CN" dirty="0">
              <a:sym typeface="Times New Roman" charset="0"/>
            </a:endParaRPr>
          </a:p>
          <a:p>
            <a:pPr lvl="2"/>
            <a:r>
              <a:rPr lang="zh-CN" altLang="en-US" dirty="0">
                <a:sym typeface="Times New Roman" charset="0"/>
              </a:rPr>
              <a:t>第三级</a:t>
            </a:r>
            <a:endParaRPr lang="zh-CN" dirty="0">
              <a:sym typeface="Times New Roman" charset="0"/>
            </a:endParaRPr>
          </a:p>
          <a:p>
            <a:pPr lvl="3"/>
            <a:r>
              <a:rPr lang="zh-CN" altLang="en-US" dirty="0">
                <a:sym typeface="Times New Roman" charset="0"/>
              </a:rPr>
              <a:t>第四级</a:t>
            </a:r>
            <a:endParaRPr lang="zh-CN" dirty="0">
              <a:sym typeface="Times New Roman" charset="0"/>
            </a:endParaRPr>
          </a:p>
          <a:p>
            <a:pPr lvl="4"/>
            <a:r>
              <a:rPr lang="zh-CN" altLang="en-US" dirty="0">
                <a:sym typeface="Times New Roman" charset="0"/>
              </a:rPr>
              <a:t>第五级</a:t>
            </a:r>
          </a:p>
        </p:txBody>
      </p:sp>
      <p:sp>
        <p:nvSpPr>
          <p:cNvPr id="1028" name="日期占位符 13"/>
          <p:cNvSpPr>
            <a:spLocks noGrp="1" noChangeArrowheads="1"/>
          </p:cNvSpPr>
          <p:nvPr>
            <p:ph type="dt" sz="half" idx="2"/>
          </p:nvPr>
        </p:nvSpPr>
        <p:spPr bwMode="auto">
          <a:xfrm>
            <a:off x="6400800" y="6356350"/>
            <a:ext cx="22891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2"/>
                </a:solidFill>
                <a:latin typeface="Times New Roman" charset="0"/>
                <a:ea typeface="MS PMincho" charset="0"/>
                <a:cs typeface="MS PMincho" charset="0"/>
                <a:sym typeface="Times New Roman" charset="0"/>
              </a:defRPr>
            </a:lvl1pPr>
          </a:lstStyle>
          <a:p>
            <a:pPr fontAlgn="base">
              <a:spcBef>
                <a:spcPct val="0"/>
              </a:spcBef>
              <a:spcAft>
                <a:spcPct val="0"/>
              </a:spcAft>
              <a:defRPr/>
            </a:pPr>
            <a:fld id="{97A33CCD-C3E4-46B0-B1A7-A615C45AAD83}" type="datetime1">
              <a:rPr lang="zh-CN" altLang="en-US" smtClean="0">
                <a:solidFill>
                  <a:srgbClr val="1F497D"/>
                </a:solidFill>
              </a:rPr>
              <a:pPr fontAlgn="base">
                <a:spcBef>
                  <a:spcPct val="0"/>
                </a:spcBef>
                <a:spcAft>
                  <a:spcPct val="0"/>
                </a:spcAft>
                <a:defRPr/>
              </a:pPr>
              <a:t>2019/9/3</a:t>
            </a:fld>
            <a:endParaRPr lang="zh-CN" altLang="en-US">
              <a:solidFill>
                <a:srgbClr val="1F497D"/>
              </a:solidFill>
            </a:endParaRPr>
          </a:p>
        </p:txBody>
      </p:sp>
      <p:sp>
        <p:nvSpPr>
          <p:cNvPr id="1029" name="页脚占位符 2"/>
          <p:cNvSpPr>
            <a:spLocks noGrp="1" noChangeArrowheads="1"/>
          </p:cNvSpPr>
          <p:nvPr>
            <p:ph type="ftr" sz="quarter" idx="3"/>
          </p:nvPr>
        </p:nvSpPr>
        <p:spPr bwMode="auto">
          <a:xfrm>
            <a:off x="2898775" y="6356350"/>
            <a:ext cx="3505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2"/>
                </a:solidFill>
                <a:latin typeface="+mn-lt"/>
                <a:ea typeface="MS PMincho" pitchFamily="18" charset="-128"/>
                <a:cs typeface="+mn-cs"/>
                <a:sym typeface="Times New Roman" pitchFamily="18" charset="0"/>
              </a:defRPr>
            </a:lvl1pPr>
          </a:lstStyle>
          <a:p>
            <a:pPr fontAlgn="base">
              <a:spcBef>
                <a:spcPct val="0"/>
              </a:spcBef>
              <a:spcAft>
                <a:spcPct val="0"/>
              </a:spcAft>
              <a:defRPr/>
            </a:pPr>
            <a:endParaRPr lang="zh-CN" altLang="en-US" dirty="0">
              <a:solidFill>
                <a:srgbClr val="1F497D"/>
              </a:solidFill>
            </a:endParaRPr>
          </a:p>
        </p:txBody>
      </p:sp>
      <p:sp>
        <p:nvSpPr>
          <p:cNvPr id="1030" name="灯片编号占位符 22"/>
          <p:cNvSpPr>
            <a:spLocks noGrp="1" noChangeArrowheads="1"/>
          </p:cNvSpPr>
          <p:nvPr>
            <p:ph type="sldNum" sz="quarter" idx="4"/>
          </p:nvPr>
        </p:nvSpPr>
        <p:spPr bwMode="auto">
          <a:xfrm>
            <a:off x="612775" y="6356350"/>
            <a:ext cx="1981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2"/>
                </a:solidFill>
                <a:latin typeface="Times New Roman" charset="0"/>
                <a:ea typeface="MS PMincho" charset="0"/>
                <a:cs typeface="MS PMincho" charset="0"/>
                <a:sym typeface="Times New Roman" charset="0"/>
              </a:defRPr>
            </a:lvl1pPr>
          </a:lstStyle>
          <a:p>
            <a:pPr fontAlgn="base">
              <a:spcBef>
                <a:spcPct val="0"/>
              </a:spcBef>
              <a:spcAft>
                <a:spcPct val="0"/>
              </a:spcAft>
              <a:defRPr/>
            </a:pPr>
            <a:fld id="{0A699BF4-CA54-C245-A21A-8FEB3FE020E5}" type="slidenum">
              <a:rPr lang="en-US" altLang="zh-CN">
                <a:solidFill>
                  <a:srgbClr val="1F497D"/>
                </a:solidFill>
              </a:rPr>
              <a:pPr fontAlgn="base">
                <a:spcBef>
                  <a:spcPct val="0"/>
                </a:spcBef>
                <a:spcAft>
                  <a:spcPct val="0"/>
                </a:spcAft>
                <a:defRPr/>
              </a:pPr>
              <a:t>‹#›</a:t>
            </a:fld>
            <a:endParaRPr lang="zh-CN" altLang="en-US">
              <a:solidFill>
                <a:srgbClr val="1F497D"/>
              </a:solidFill>
            </a:endParaRPr>
          </a:p>
        </p:txBody>
      </p:sp>
      <p:sp>
        <p:nvSpPr>
          <p:cNvPr id="1031" name="直接连接符 27"/>
          <p:cNvSpPr>
            <a:spLocks noChangeShapeType="1"/>
          </p:cNvSpPr>
          <p:nvPr/>
        </p:nvSpPr>
        <p:spPr bwMode="auto">
          <a:xfrm>
            <a:off x="457200" y="6353175"/>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
        <p:nvSpPr>
          <p:cNvPr id="1032" name="直接连接符 28"/>
          <p:cNvSpPr>
            <a:spLocks noChangeShapeType="1"/>
          </p:cNvSpPr>
          <p:nvPr/>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
        <p:nvSpPr>
          <p:cNvPr id="1033" name="等腰三角形 9"/>
          <p:cNvSpPr>
            <a:spLocks noChangeAspect="1" noChangeArrowheads="1"/>
          </p:cNvSpPr>
          <p:nvPr/>
        </p:nvSpPr>
        <p:spPr bwMode="auto">
          <a:xfrm rot="5400000">
            <a:off x="419100" y="6467475"/>
            <a:ext cx="190500" cy="120650"/>
          </a:xfrm>
          <a:prstGeom prst="triangle">
            <a:avLst>
              <a:gd name="adj" fmla="val 50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fontAlgn="base" hangingPunct="1">
              <a:spcBef>
                <a:spcPct val="0"/>
              </a:spcBef>
              <a:spcAft>
                <a:spcPct val="0"/>
              </a:spcAft>
              <a:defRPr/>
            </a:pPr>
            <a:endParaRPr lang="zh-CN" altLang="en-US">
              <a:solidFill>
                <a:srgbClr val="FFFFFF"/>
              </a:solidFill>
              <a:latin typeface="Times New Roman" pitchFamily="18" charset="0"/>
              <a:cs typeface="Times New Roman" pitchFamily="18" charset="0"/>
              <a:sym typeface="Times New Roman" pitchFamily="18" charset="0"/>
            </a:endParaRPr>
          </a:p>
        </p:txBody>
      </p:sp>
    </p:spTree>
    <p:extLst>
      <p:ext uri="{BB962C8B-B14F-4D97-AF65-F5344CB8AC3E}">
        <p14:creationId xmlns:p14="http://schemas.microsoft.com/office/powerpoint/2010/main" val="5800803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hdr="0" ftr="0" dt="0"/>
  <p:txStyles>
    <p:titleStyle>
      <a:lvl1pPr algn="l" rtl="0" eaLnBrk="0" fontAlgn="base" hangingPunct="0">
        <a:spcBef>
          <a:spcPct val="0"/>
        </a:spcBef>
        <a:spcAft>
          <a:spcPct val="0"/>
        </a:spcAft>
        <a:defRPr kumimoji="1" sz="3200">
          <a:solidFill>
            <a:schemeClr val="tx1"/>
          </a:solidFill>
          <a:latin typeface="Gill Sans MT" panose="020B0502020104020203" pitchFamily="34" charset="0"/>
          <a:ea typeface="+mn-ea"/>
          <a:cs typeface="微软雅黑" charset="0"/>
          <a:sym typeface="Arial" charset="0"/>
        </a:defRPr>
      </a:lvl1pPr>
      <a:lvl2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2pPr>
      <a:lvl3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3pPr>
      <a:lvl4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4pPr>
      <a:lvl5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5pPr>
      <a:lvl6pPr marL="4572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6pPr>
      <a:lvl7pPr marL="9144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7pPr>
      <a:lvl8pPr marL="13716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8pPr>
      <a:lvl9pPr marL="18288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9pPr>
    </p:titleStyle>
    <p:bodyStyle>
      <a:lvl1pPr marL="273050" indent="-273050" algn="l" defTabSz="0" rtl="0" eaLnBrk="0" fontAlgn="base" hangingPunct="0">
        <a:spcBef>
          <a:spcPts val="600"/>
        </a:spcBef>
        <a:spcAft>
          <a:spcPct val="0"/>
        </a:spcAft>
        <a:buClr>
          <a:schemeClr val="accent1"/>
        </a:buClr>
        <a:buSzPct val="76000"/>
        <a:buFont typeface="Wingdings 3" charset="0"/>
        <a:buChar char=""/>
        <a:defRPr kumimoji="1" sz="2600">
          <a:solidFill>
            <a:schemeClr val="tx1"/>
          </a:solidFill>
          <a:latin typeface="+mn-lt"/>
          <a:ea typeface="+mn-ea"/>
          <a:cs typeface="微软雅黑" charset="0"/>
          <a:sym typeface="Times New Roman" charset="0"/>
        </a:defRPr>
      </a:lvl1pPr>
      <a:lvl2pPr marL="547688" indent="-271463" algn="l" defTabSz="0" rtl="0" eaLnBrk="0" fontAlgn="base" hangingPunct="0">
        <a:spcBef>
          <a:spcPts val="500"/>
        </a:spcBef>
        <a:spcAft>
          <a:spcPct val="0"/>
        </a:spcAft>
        <a:buClr>
          <a:schemeClr val="accent2"/>
        </a:buClr>
        <a:buSzPct val="76000"/>
        <a:buFont typeface="Wingdings 3" charset="0"/>
        <a:buChar char=""/>
        <a:defRPr kumimoji="1" sz="2300">
          <a:solidFill>
            <a:schemeClr val="tx2"/>
          </a:solidFill>
          <a:latin typeface="+mn-lt"/>
          <a:ea typeface="+mn-ea"/>
          <a:cs typeface="微软雅黑" charset="0"/>
          <a:sym typeface="Times New Roman" charset="0"/>
        </a:defRPr>
      </a:lvl2pPr>
      <a:lvl3pPr marL="822325" indent="-228600" algn="l" defTabSz="0" rtl="0" eaLnBrk="0" fontAlgn="base" hangingPunct="0">
        <a:spcBef>
          <a:spcPts val="500"/>
        </a:spcBef>
        <a:spcAft>
          <a:spcPct val="0"/>
        </a:spcAft>
        <a:buClr>
          <a:srgbClr val="BCBCBC"/>
        </a:buClr>
        <a:buSzPct val="76000"/>
        <a:buFont typeface="Wingdings 3" charset="0"/>
        <a:buChar char=""/>
        <a:defRPr kumimoji="1" sz="2000">
          <a:solidFill>
            <a:schemeClr val="tx1"/>
          </a:solidFill>
          <a:latin typeface="+mn-lt"/>
          <a:ea typeface="+mn-ea"/>
          <a:cs typeface="微软雅黑" charset="0"/>
          <a:sym typeface="Times New Roman" charset="0"/>
        </a:defRPr>
      </a:lvl3pPr>
      <a:lvl4pPr marL="1096963" indent="-227013" algn="l" defTabSz="0" rtl="0" eaLnBrk="0" fontAlgn="base" hangingPunct="0">
        <a:spcBef>
          <a:spcPts val="400"/>
        </a:spcBef>
        <a:spcAft>
          <a:spcPct val="0"/>
        </a:spcAft>
        <a:buClr>
          <a:srgbClr val="8BA2B4"/>
        </a:buClr>
        <a:buSzPct val="70000"/>
        <a:buFont typeface="Wingdings" charset="0"/>
        <a:buChar char=""/>
        <a:defRPr kumimoji="1" sz="2000">
          <a:solidFill>
            <a:schemeClr val="tx1"/>
          </a:solidFill>
          <a:latin typeface="+mn-lt"/>
          <a:ea typeface="+mn-ea"/>
          <a:cs typeface="微软雅黑" charset="0"/>
          <a:sym typeface="Times New Roman" charset="0"/>
        </a:defRPr>
      </a:lvl4pPr>
      <a:lvl5pPr marL="1371600" indent="-228600" algn="l" defTabSz="0" rtl="0" eaLnBrk="0" fontAlgn="base" hangingPunct="0">
        <a:spcBef>
          <a:spcPts val="300"/>
        </a:spcBef>
        <a:spcAft>
          <a:spcPct val="0"/>
        </a:spcAft>
        <a:buClr>
          <a:schemeClr val="accent2"/>
        </a:buClr>
        <a:buSzPct val="70000"/>
        <a:buFont typeface="Wingdings" charset="0"/>
        <a:buChar char=""/>
        <a:defRPr kumimoji="1" sz="1600">
          <a:solidFill>
            <a:schemeClr val="tx1"/>
          </a:solidFill>
          <a:latin typeface="+mn-lt"/>
          <a:ea typeface="+mn-ea"/>
          <a:cs typeface="微软雅黑" charset="0"/>
          <a:sym typeface="Times New Roman" charset="0"/>
        </a:defRPr>
      </a:lvl5pPr>
      <a:lvl6pPr marL="18288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6pPr>
      <a:lvl7pPr marL="22860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7pPr>
      <a:lvl8pPr marL="27432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8pPr>
      <a:lvl9pPr marL="32004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image" Target="../media/image2.png"/><Relationship Id="rId7" Type="http://schemas.openxmlformats.org/officeDocument/2006/relationships/hyperlink" Target="https://inst.eecs.berkeley.edu/~cs61c/resources/MIPS_Green_Sheet.pdf"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infocenter.arm.com/help/topic/com.arm.doc.qrc0001m/QRC0001_UAL.pdf" TargetMode="Externa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tiff"/></Relationships>
</file>

<file path=ppt/slides/_rels/slide4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eaLnBrk="1" hangingPunct="1"/>
            <a:r>
              <a:rPr lang="en-US" altLang="zh-CN" b="1" dirty="0"/>
              <a:t>2019</a:t>
            </a:r>
            <a:r>
              <a:rPr lang="zh-CN" altLang="en-US" b="1" dirty="0"/>
              <a:t>年秋</a:t>
            </a:r>
            <a:endParaRPr lang="zh-CN" altLang="en-US" dirty="0"/>
          </a:p>
        </p:txBody>
      </p:sp>
      <p:sp>
        <p:nvSpPr>
          <p:cNvPr id="4" name="Slide Number Placeholder 3"/>
          <p:cNvSpPr>
            <a:spLocks noGrp="1"/>
          </p:cNvSpPr>
          <p:nvPr>
            <p:ph type="sldNum" sz="quarter" idx="12"/>
          </p:nvPr>
        </p:nvSpPr>
        <p:spPr/>
        <p:txBody>
          <a:bodyPr/>
          <a:lstStyle/>
          <a:p>
            <a:pPr>
              <a:defRPr/>
            </a:pPr>
            <a:fld id="{F14F7C2F-BCBD-A149-8F90-21DECE8FB1A6}" type="slidenum">
              <a:rPr lang="en-US" altLang="zh-CN" smtClean="0">
                <a:solidFill>
                  <a:srgbClr val="1F497D"/>
                </a:solidFill>
              </a:rPr>
              <a:pPr>
                <a:defRPr/>
              </a:pPr>
              <a:t>1</a:t>
            </a:fld>
            <a:endParaRPr lang="zh-CN" altLang="en-US">
              <a:solidFill>
                <a:srgbClr val="1F497D"/>
              </a:solidFill>
            </a:endParaRPr>
          </a:p>
        </p:txBody>
      </p:sp>
      <p:sp>
        <p:nvSpPr>
          <p:cNvPr id="5" name="标题 1"/>
          <p:cNvSpPr>
            <a:spLocks noGrp="1" noChangeArrowheads="1"/>
          </p:cNvSpPr>
          <p:nvPr>
            <p:ph type="ctrTitle"/>
          </p:nvPr>
        </p:nvSpPr>
        <p:spPr/>
        <p:txBody>
          <a:bodyPr anchor="ctr"/>
          <a:lstStyle/>
          <a:p>
            <a:pPr algn="ctr" eaLnBrk="1" hangingPunct="1"/>
            <a:r>
              <a:rPr kumimoji="0" lang="zh-CN" altLang="en-US" sz="3600" b="1" dirty="0">
                <a:solidFill>
                  <a:srgbClr val="0000FF"/>
                </a:solidFill>
                <a:latin typeface="微软雅黑" charset="0"/>
                <a:ea typeface="微软雅黑" charset="0"/>
              </a:rPr>
              <a:t>控制器概述</a:t>
            </a:r>
            <a:br>
              <a:rPr kumimoji="0" lang="en-US" altLang="zh-CN" sz="3600" b="1" dirty="0">
                <a:solidFill>
                  <a:srgbClr val="0000FF"/>
                </a:solidFill>
                <a:latin typeface="微软雅黑" charset="0"/>
                <a:ea typeface="微软雅黑" charset="0"/>
              </a:rPr>
            </a:br>
            <a:r>
              <a:rPr kumimoji="0" lang="zh-CN" altLang="en-US" sz="3600" b="1">
                <a:solidFill>
                  <a:srgbClr val="0000FF"/>
                </a:solidFill>
                <a:latin typeface="微软雅黑" charset="0"/>
                <a:ea typeface="微软雅黑" charset="0"/>
              </a:rPr>
              <a:t>指令和指令系统</a:t>
            </a:r>
            <a:endParaRPr kumimoji="0" lang="zh-CN" altLang="en-US" sz="3600" b="1" dirty="0">
              <a:solidFill>
                <a:srgbClr val="0000FF"/>
              </a:solidFill>
              <a:latin typeface="微软雅黑" charset="0"/>
              <a:ea typeface="微软雅黑" charset="0"/>
            </a:endParaRPr>
          </a:p>
        </p:txBody>
      </p:sp>
      <p:cxnSp>
        <p:nvCxnSpPr>
          <p:cNvPr id="10" name="直接连接符 20"/>
          <p:cNvCxnSpPr>
            <a:cxnSpLocks noChangeShapeType="1"/>
          </p:cNvCxnSpPr>
          <p:nvPr/>
        </p:nvCxnSpPr>
        <p:spPr bwMode="auto">
          <a:xfrm flipV="1">
            <a:off x="971600" y="5354166"/>
            <a:ext cx="7272337" cy="19050"/>
          </a:xfrm>
          <a:prstGeom prst="line">
            <a:avLst/>
          </a:prstGeom>
          <a:noFill/>
          <a:ln w="9525">
            <a:solidFill>
              <a:srgbClr val="000000"/>
            </a:solidFill>
            <a:round/>
            <a:headEnd/>
            <a:tailEnd/>
          </a:ln>
          <a:effectLst>
            <a:outerShdw blurRad="88900" dist="127000" algn="l" rotWithShape="0">
              <a:srgbClr val="000000">
                <a:alpha val="39999"/>
              </a:srgbClr>
            </a:outerShdw>
          </a:effectLst>
        </p:spPr>
      </p:cxnSp>
      <p:sp>
        <p:nvSpPr>
          <p:cNvPr id="11" name="标题 1"/>
          <p:cNvSpPr txBox="1">
            <a:spLocks noChangeArrowheads="1"/>
          </p:cNvSpPr>
          <p:nvPr/>
        </p:nvSpPr>
        <p:spPr bwMode="auto">
          <a:xfrm>
            <a:off x="5057775" y="322263"/>
            <a:ext cx="41052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defRPr>
            </a:lvl9pPr>
          </a:lstStyle>
          <a:p>
            <a:pPr algn="ctr" eaLnBrk="1" hangingPunct="1"/>
            <a:r>
              <a:rPr kumimoji="0" lang="zh-CN" altLang="en-US" dirty="0">
                <a:latin typeface="微软雅黑" charset="0"/>
                <a:ea typeface="微软雅黑" charset="0"/>
                <a:cs typeface="微软雅黑" charset="0"/>
                <a:sym typeface="Arial" charset="0"/>
              </a:rPr>
              <a:t>计算机组成原理</a:t>
            </a:r>
          </a:p>
        </p:txBody>
      </p:sp>
    </p:spTree>
    <p:extLst>
      <p:ext uri="{BB962C8B-B14F-4D97-AF65-F5344CB8AC3E}">
        <p14:creationId xmlns:p14="http://schemas.microsoft.com/office/powerpoint/2010/main" val="420627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指令与指令系统</a:t>
            </a:r>
            <a:endParaRPr kumimoji="1" lang="zh-CN" altLang="en-US" dirty="0"/>
          </a:p>
        </p:txBody>
      </p:sp>
      <p:sp>
        <p:nvSpPr>
          <p:cNvPr id="3" name="Content Placeholder 2"/>
          <p:cNvSpPr>
            <a:spLocks noGrp="1"/>
          </p:cNvSpPr>
          <p:nvPr>
            <p:ph idx="1"/>
          </p:nvPr>
        </p:nvSpPr>
        <p:spPr/>
        <p:txBody>
          <a:bodyPr/>
          <a:lstStyle/>
          <a:p>
            <a:r>
              <a:rPr lang="zh-CN" altLang="en-US" dirty="0"/>
              <a:t>指令与指令系统的概念</a:t>
            </a:r>
          </a:p>
          <a:p>
            <a:r>
              <a:rPr lang="zh-CN" altLang="en-US" dirty="0"/>
              <a:t>指令系统设计要求</a:t>
            </a:r>
          </a:p>
          <a:p>
            <a:r>
              <a:rPr lang="zh-CN" altLang="en-US" dirty="0"/>
              <a:t>指令功能和分类</a:t>
            </a:r>
          </a:p>
          <a:p>
            <a:r>
              <a:rPr lang="zh-CN" altLang="en-US" dirty="0"/>
              <a:t>指令格式</a:t>
            </a:r>
          </a:p>
          <a:p>
            <a:pPr lvl="1"/>
            <a:r>
              <a:rPr lang="zh-CN" altLang="en-US" dirty="0"/>
              <a:t>变长指令字</a:t>
            </a:r>
            <a:r>
              <a:rPr lang="en-US" altLang="zh-CN" dirty="0"/>
              <a:t>/</a:t>
            </a:r>
            <a:r>
              <a:rPr lang="zh-CN" altLang="en-US" dirty="0"/>
              <a:t>定长指令字</a:t>
            </a:r>
          </a:p>
          <a:p>
            <a:pPr lvl="1"/>
            <a:r>
              <a:rPr lang="zh-CN" altLang="en-US" dirty="0"/>
              <a:t>操作码扩展</a:t>
            </a:r>
          </a:p>
          <a:p>
            <a:r>
              <a:rPr lang="zh-CN" altLang="en-US" dirty="0"/>
              <a:t>寻址方式</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10</a:t>
            </a:fld>
            <a:endParaRPr lang="zh-CN" altLang="en-US">
              <a:solidFill>
                <a:srgbClr val="1F497D"/>
              </a:solidFill>
            </a:endParaRPr>
          </a:p>
        </p:txBody>
      </p:sp>
    </p:spTree>
    <p:extLst>
      <p:ext uri="{BB962C8B-B14F-4D97-AF65-F5344CB8AC3E}">
        <p14:creationId xmlns:p14="http://schemas.microsoft.com/office/powerpoint/2010/main" val="1159353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指令与指令系统</a:t>
            </a:r>
            <a:endParaRPr kumimoji="1" lang="zh-CN" altLang="en-US" dirty="0"/>
          </a:p>
        </p:txBody>
      </p:sp>
      <p:sp>
        <p:nvSpPr>
          <p:cNvPr id="3" name="Content Placeholder 2"/>
          <p:cNvSpPr>
            <a:spLocks noGrp="1"/>
          </p:cNvSpPr>
          <p:nvPr>
            <p:ph idx="1"/>
          </p:nvPr>
        </p:nvSpPr>
        <p:spPr/>
        <p:txBody>
          <a:bodyPr/>
          <a:lstStyle/>
          <a:p>
            <a:r>
              <a:rPr lang="zh-CN" altLang="en-US" dirty="0"/>
              <a:t>计算机系统由硬件和软件两大部分组成。硬件指由中央处理器、存储器以及外围设备等组成的实际装置。软件是为了使用计算机而编写的各种系统的和用户的程序，程序由一个序列的计算机指令组成。</a:t>
            </a:r>
          </a:p>
          <a:p>
            <a:r>
              <a:rPr lang="zh-CN" altLang="en-US" dirty="0"/>
              <a:t>指令是计算机运行的最小的功能单元，是指挥计算机硬件运行的命令，是由多个二进制位组成的位串，是计算机硬件可以直接识别和执行的一个信息体。</a:t>
            </a:r>
          </a:p>
          <a:p>
            <a:r>
              <a:rPr lang="zh-CN" altLang="en-US" dirty="0"/>
              <a:t>一台计算机提供的全部指令构成该计算机的指令系统。指令用于程序设计人员告知计算机执行一个最基本运算、处理功能，多条指令可以组成一个程序，完成一项预期的任务。</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11</a:t>
            </a:fld>
            <a:endParaRPr lang="zh-CN" altLang="en-US">
              <a:solidFill>
                <a:srgbClr val="1F497D"/>
              </a:solidFill>
            </a:endParaRPr>
          </a:p>
        </p:txBody>
      </p:sp>
    </p:spTree>
    <p:extLst>
      <p:ext uri="{BB962C8B-B14F-4D97-AF65-F5344CB8AC3E}">
        <p14:creationId xmlns:p14="http://schemas.microsoft.com/office/powerpoint/2010/main" val="539972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指令系统的</a:t>
            </a:r>
            <a:r>
              <a:rPr lang="zh-CN" altLang="en-US" dirty="0"/>
              <a:t>地位</a:t>
            </a:r>
            <a:endParaRPr kumimoji="1" lang="zh-CN" altLang="en-US" dirty="0"/>
          </a:p>
        </p:txBody>
      </p:sp>
      <p:sp>
        <p:nvSpPr>
          <p:cNvPr id="3" name="Content Placeholder 2"/>
          <p:cNvSpPr>
            <a:spLocks noGrp="1"/>
          </p:cNvSpPr>
          <p:nvPr>
            <p:ph idx="1"/>
          </p:nvPr>
        </p:nvSpPr>
        <p:spPr>
          <a:xfrm>
            <a:off x="457200" y="1219200"/>
            <a:ext cx="4330824" cy="4910138"/>
          </a:xfrm>
        </p:spPr>
        <p:txBody>
          <a:bodyPr/>
          <a:lstStyle/>
          <a:p>
            <a:r>
              <a:rPr lang="zh-CN" altLang="en-US" sz="2000"/>
              <a:t>可以</a:t>
            </a:r>
            <a:r>
              <a:rPr lang="zh-CN" altLang="en-US" sz="2000" dirty="0"/>
              <a:t>从</a:t>
            </a:r>
            <a:r>
              <a:rPr lang="en-US" altLang="zh-CN" sz="2000" dirty="0"/>
              <a:t>6 </a:t>
            </a:r>
            <a:r>
              <a:rPr lang="zh-CN" altLang="en-US" sz="2000" dirty="0"/>
              <a:t>个层次分析和看待计算机系统的基本组成。</a:t>
            </a:r>
          </a:p>
          <a:p>
            <a:r>
              <a:rPr lang="zh-CN" altLang="en-US" sz="2000" dirty="0"/>
              <a:t>指令系统层处在硬件系统和软件系统之间，是硬、软件之间的接口部分，对两部分都有重要影响。</a:t>
            </a:r>
          </a:p>
          <a:p>
            <a:r>
              <a:rPr lang="zh-CN" altLang="en-US" sz="2000" dirty="0"/>
              <a:t>硬件系统用于实现每条指令的功能，解决指令之间的衔接关系；</a:t>
            </a:r>
          </a:p>
          <a:p>
            <a:r>
              <a:rPr lang="zh-CN" altLang="en-US" sz="2000" dirty="0"/>
              <a:t>软件由按一定规则组织起来的许多条指令组成，完成一定的数据运算或者事务处理功能。</a:t>
            </a:r>
          </a:p>
          <a:p>
            <a:r>
              <a:rPr lang="zh-CN" altLang="en-US" sz="2000" dirty="0"/>
              <a:t>指令系统优劣是一个计算机系统是否成功的关键因素。</a:t>
            </a:r>
          </a:p>
          <a:p>
            <a:endParaRPr kumimoji="1" lang="zh-CN" altLang="en-US" sz="20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12</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5508104" y="1556792"/>
            <a:ext cx="2991847" cy="4121894"/>
          </a:xfrm>
          <a:prstGeom prst="rect">
            <a:avLst/>
          </a:prstGeom>
        </p:spPr>
      </p:pic>
    </p:spTree>
    <p:extLst>
      <p:ext uri="{BB962C8B-B14F-4D97-AF65-F5344CB8AC3E}">
        <p14:creationId xmlns:p14="http://schemas.microsoft.com/office/powerpoint/2010/main" val="1432685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指令系统设计要求</a:t>
            </a:r>
          </a:p>
        </p:txBody>
      </p:sp>
      <p:sp>
        <p:nvSpPr>
          <p:cNvPr id="3" name="Content Placeholder 2"/>
          <p:cNvSpPr>
            <a:spLocks noGrp="1"/>
          </p:cNvSpPr>
          <p:nvPr>
            <p:ph idx="1"/>
          </p:nvPr>
        </p:nvSpPr>
        <p:spPr/>
        <p:txBody>
          <a:bodyPr/>
          <a:lstStyle/>
          <a:p>
            <a:r>
              <a:rPr lang="zh-CN" altLang="en-US" dirty="0"/>
              <a:t>完备性</a:t>
            </a:r>
          </a:p>
          <a:p>
            <a:pPr lvl="1"/>
            <a:r>
              <a:rPr lang="zh-CN" altLang="en-US" dirty="0"/>
              <a:t>指令功能齐全、编程方便</a:t>
            </a:r>
          </a:p>
          <a:p>
            <a:r>
              <a:rPr lang="zh-CN" altLang="en-US" dirty="0"/>
              <a:t>规整性</a:t>
            </a:r>
          </a:p>
          <a:p>
            <a:pPr lvl="1"/>
            <a:r>
              <a:rPr lang="zh-CN" altLang="en-US" dirty="0"/>
              <a:t>指令格式简单、统一</a:t>
            </a:r>
          </a:p>
          <a:p>
            <a:r>
              <a:rPr lang="zh-CN" altLang="en-US" dirty="0"/>
              <a:t>高效性</a:t>
            </a:r>
          </a:p>
          <a:p>
            <a:pPr lvl="1"/>
            <a:r>
              <a:rPr lang="zh-CN" altLang="en-US" dirty="0"/>
              <a:t>占内存少，运行高效</a:t>
            </a:r>
          </a:p>
          <a:p>
            <a:r>
              <a:rPr lang="zh-CN" altLang="en-US" dirty="0"/>
              <a:t>兼容性</a:t>
            </a:r>
          </a:p>
          <a:p>
            <a:pPr lvl="1"/>
            <a:r>
              <a:rPr lang="zh-CN" altLang="en-US" dirty="0"/>
              <a:t>同一系列软件兼容</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13</a:t>
            </a:fld>
            <a:endParaRPr lang="zh-CN" altLang="en-US">
              <a:solidFill>
                <a:srgbClr val="1F497D"/>
              </a:solidFill>
            </a:endParaRPr>
          </a:p>
        </p:txBody>
      </p:sp>
    </p:spTree>
    <p:extLst>
      <p:ext uri="{BB962C8B-B14F-4D97-AF65-F5344CB8AC3E}">
        <p14:creationId xmlns:p14="http://schemas.microsoft.com/office/powerpoint/2010/main" val="420769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计算机中需配备的指令</a:t>
            </a:r>
          </a:p>
        </p:txBody>
      </p:sp>
      <p:sp>
        <p:nvSpPr>
          <p:cNvPr id="3" name="Content Placeholder 2"/>
          <p:cNvSpPr>
            <a:spLocks noGrp="1"/>
          </p:cNvSpPr>
          <p:nvPr>
            <p:ph idx="1"/>
          </p:nvPr>
        </p:nvSpPr>
        <p:spPr/>
        <p:txBody>
          <a:bodyPr/>
          <a:lstStyle/>
          <a:p>
            <a:r>
              <a:rPr lang="zh-CN" altLang="en-US" dirty="0"/>
              <a:t>指令是用户使用计算机和计算机本身运行的最小的功能单元：①指令是由多个二进制位组成的数串</a:t>
            </a:r>
            <a:r>
              <a:rPr lang="en-US" altLang="zh-CN" dirty="0"/>
              <a:t>, ②</a:t>
            </a:r>
            <a:r>
              <a:rPr lang="zh-CN" altLang="en-US" dirty="0"/>
              <a:t>用于设计程序</a:t>
            </a:r>
            <a:r>
              <a:rPr lang="en-US" altLang="zh-CN" dirty="0"/>
              <a:t>, ③</a:t>
            </a:r>
            <a:r>
              <a:rPr lang="zh-CN" altLang="en-US" dirty="0"/>
              <a:t>计算机硬件可直接识别和执行。通常情况下一台计算机需要提供哪些指令呢？</a:t>
            </a:r>
          </a:p>
          <a:p>
            <a:r>
              <a:rPr lang="zh-CN" altLang="en-US" dirty="0"/>
              <a:t>计算机用于计算和处理数据，为此，要在计算机硬件系统中设置</a:t>
            </a:r>
            <a:r>
              <a:rPr lang="en-US" altLang="zh-CN" dirty="0"/>
              <a:t>5 </a:t>
            </a:r>
            <a:r>
              <a:rPr lang="zh-CN" altLang="en-US" dirty="0"/>
              <a:t>种类型的部件：运算器部件、控制器部件、存储器部件、输入设备、输出设备，各自承担数据运算、系统指挥控制、保存当前程序和数据、执行输入和执行输出的功能。需要在计算机中设置为使用和控制这几个部件运行的相应指令。</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14</a:t>
            </a:fld>
            <a:endParaRPr lang="zh-CN" altLang="en-US">
              <a:solidFill>
                <a:srgbClr val="1F497D"/>
              </a:solidFill>
            </a:endParaRPr>
          </a:p>
        </p:txBody>
      </p:sp>
    </p:spTree>
    <p:extLst>
      <p:ext uri="{BB962C8B-B14F-4D97-AF65-F5344CB8AC3E}">
        <p14:creationId xmlns:p14="http://schemas.microsoft.com/office/powerpoint/2010/main" val="974400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使用硬件系统的基本指令</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15</a:t>
            </a:fld>
            <a:endParaRPr lang="zh-CN" altLang="en-US">
              <a:solidFill>
                <a:srgbClr val="1F497D"/>
              </a:solidFill>
            </a:endParaRPr>
          </a:p>
        </p:txBody>
      </p:sp>
      <p:sp>
        <p:nvSpPr>
          <p:cNvPr id="5" name="Rectangle 4"/>
          <p:cNvSpPr/>
          <p:nvPr/>
        </p:nvSpPr>
        <p:spPr bwMode="auto">
          <a:xfrm>
            <a:off x="2195736" y="2132856"/>
            <a:ext cx="1728192" cy="57606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Arial" pitchFamily="34" charset="0"/>
                <a:ea typeface="宋体" pitchFamily="2" charset="-122"/>
              </a:rPr>
              <a:t>控制器</a:t>
            </a:r>
          </a:p>
        </p:txBody>
      </p:sp>
      <p:sp>
        <p:nvSpPr>
          <p:cNvPr id="6" name="Rectangle 5"/>
          <p:cNvSpPr/>
          <p:nvPr/>
        </p:nvSpPr>
        <p:spPr bwMode="auto">
          <a:xfrm>
            <a:off x="5364088" y="2132856"/>
            <a:ext cx="1728192" cy="57606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400" dirty="0">
                <a:solidFill>
                  <a:schemeClr val="tx1"/>
                </a:solidFill>
                <a:latin typeface="Arial" pitchFamily="34" charset="0"/>
                <a:ea typeface="宋体" pitchFamily="2" charset="-122"/>
              </a:rPr>
              <a:t>运算器</a:t>
            </a:r>
            <a:endParaRPr kumimoji="0" lang="zh-CN" altLang="en-US" sz="2400" b="0" i="0" u="none" strike="noStrike" cap="none" normalizeH="0" baseline="0" dirty="0">
              <a:ln>
                <a:noFill/>
              </a:ln>
              <a:solidFill>
                <a:schemeClr val="tx1"/>
              </a:solidFill>
              <a:effectLst/>
              <a:latin typeface="Arial" pitchFamily="34" charset="0"/>
              <a:ea typeface="宋体" pitchFamily="2" charset="-122"/>
            </a:endParaRPr>
          </a:p>
        </p:txBody>
      </p:sp>
      <p:sp>
        <p:nvSpPr>
          <p:cNvPr id="7" name="Rectangle 6"/>
          <p:cNvSpPr/>
          <p:nvPr/>
        </p:nvSpPr>
        <p:spPr bwMode="auto">
          <a:xfrm>
            <a:off x="1729879" y="3545731"/>
            <a:ext cx="1728192" cy="57606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400" dirty="0">
                <a:solidFill>
                  <a:schemeClr val="tx1"/>
                </a:solidFill>
                <a:latin typeface="Arial" pitchFamily="34" charset="0"/>
                <a:ea typeface="宋体" pitchFamily="2" charset="-122"/>
              </a:rPr>
              <a:t>高速缓存</a:t>
            </a:r>
            <a:endParaRPr kumimoji="0" lang="zh-CN" altLang="en-US" sz="2400" b="0" i="0" u="none" strike="noStrike" cap="none" normalizeH="0" baseline="0" dirty="0">
              <a:ln>
                <a:noFill/>
              </a:ln>
              <a:solidFill>
                <a:schemeClr val="tx1"/>
              </a:solidFill>
              <a:effectLst/>
              <a:latin typeface="Arial" pitchFamily="34" charset="0"/>
              <a:ea typeface="宋体" pitchFamily="2" charset="-122"/>
            </a:endParaRPr>
          </a:p>
        </p:txBody>
      </p:sp>
      <p:sp>
        <p:nvSpPr>
          <p:cNvPr id="8" name="Rectangle 7"/>
          <p:cNvSpPr/>
          <p:nvPr/>
        </p:nvSpPr>
        <p:spPr bwMode="auto">
          <a:xfrm>
            <a:off x="1729879" y="4535587"/>
            <a:ext cx="1728192" cy="57606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400" dirty="0">
                <a:solidFill>
                  <a:schemeClr val="tx1"/>
                </a:solidFill>
                <a:latin typeface="Arial" pitchFamily="34" charset="0"/>
                <a:ea typeface="宋体" pitchFamily="2" charset="-122"/>
              </a:rPr>
              <a:t>主存储器</a:t>
            </a:r>
            <a:endParaRPr kumimoji="0" lang="zh-CN" altLang="en-US" sz="2400" b="0" i="0" u="none" strike="noStrike" cap="none" normalizeH="0" baseline="0" dirty="0">
              <a:ln>
                <a:noFill/>
              </a:ln>
              <a:solidFill>
                <a:schemeClr val="tx1"/>
              </a:solidFill>
              <a:effectLst/>
              <a:latin typeface="Arial" pitchFamily="34" charset="0"/>
              <a:ea typeface="宋体" pitchFamily="2" charset="-122"/>
            </a:endParaRPr>
          </a:p>
        </p:txBody>
      </p:sp>
      <p:sp>
        <p:nvSpPr>
          <p:cNvPr id="9" name="Rectangle 8"/>
          <p:cNvSpPr/>
          <p:nvPr/>
        </p:nvSpPr>
        <p:spPr bwMode="auto">
          <a:xfrm>
            <a:off x="1729879" y="5563642"/>
            <a:ext cx="1728192" cy="57606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400" dirty="0">
                <a:solidFill>
                  <a:schemeClr val="tx1"/>
                </a:solidFill>
                <a:latin typeface="Arial" pitchFamily="34" charset="0"/>
                <a:ea typeface="宋体" pitchFamily="2" charset="-122"/>
              </a:rPr>
              <a:t>外存设备</a:t>
            </a:r>
            <a:endParaRPr kumimoji="0" lang="zh-CN" altLang="en-US" sz="2400" b="0" i="0" u="none" strike="noStrike" cap="none" normalizeH="0" baseline="0" dirty="0">
              <a:ln>
                <a:noFill/>
              </a:ln>
              <a:solidFill>
                <a:schemeClr val="tx1"/>
              </a:solidFill>
              <a:effectLst/>
              <a:latin typeface="Arial" pitchFamily="34" charset="0"/>
              <a:ea typeface="宋体" pitchFamily="2" charset="-122"/>
            </a:endParaRPr>
          </a:p>
        </p:txBody>
      </p:sp>
      <p:sp>
        <p:nvSpPr>
          <p:cNvPr id="10" name="Rectangle 9"/>
          <p:cNvSpPr/>
          <p:nvPr/>
        </p:nvSpPr>
        <p:spPr bwMode="auto">
          <a:xfrm>
            <a:off x="6012160" y="3882926"/>
            <a:ext cx="1728192" cy="57606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Arial" pitchFamily="34" charset="0"/>
                <a:ea typeface="宋体" pitchFamily="2" charset="-122"/>
              </a:rPr>
              <a:t>输入设备</a:t>
            </a:r>
          </a:p>
        </p:txBody>
      </p:sp>
      <p:sp>
        <p:nvSpPr>
          <p:cNvPr id="11" name="Rectangle 10"/>
          <p:cNvSpPr/>
          <p:nvPr/>
        </p:nvSpPr>
        <p:spPr bwMode="auto">
          <a:xfrm>
            <a:off x="6012160" y="5051227"/>
            <a:ext cx="1728192" cy="57606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Arial" pitchFamily="34" charset="0"/>
                <a:ea typeface="宋体" pitchFamily="2" charset="-122"/>
              </a:rPr>
              <a:t>输出设备</a:t>
            </a:r>
          </a:p>
        </p:txBody>
      </p:sp>
      <p:sp>
        <p:nvSpPr>
          <p:cNvPr id="12" name="Rectangle 11"/>
          <p:cNvSpPr/>
          <p:nvPr/>
        </p:nvSpPr>
        <p:spPr bwMode="auto">
          <a:xfrm>
            <a:off x="4387899" y="3555083"/>
            <a:ext cx="720080" cy="258462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Arial" pitchFamily="34" charset="0"/>
                <a:ea typeface="宋体" pitchFamily="2" charset="-122"/>
              </a:rPr>
              <a:t>入出</a:t>
            </a:r>
            <a:r>
              <a:rPr kumimoji="0" lang="zh-CN" altLang="en-US" sz="2400" b="0" i="0" u="none" strike="noStrike" cap="none" normalizeH="0" baseline="0">
                <a:ln>
                  <a:noFill/>
                </a:ln>
                <a:solidFill>
                  <a:schemeClr val="tx1"/>
                </a:solidFill>
                <a:effectLst/>
                <a:latin typeface="Arial" pitchFamily="34" charset="0"/>
                <a:ea typeface="宋体" pitchFamily="2" charset="-122"/>
              </a:rPr>
              <a:t>接口和总线</a:t>
            </a:r>
            <a:endParaRPr kumimoji="0" lang="zh-CN" altLang="en-US" sz="2400" b="0" i="0" u="none" strike="noStrike" cap="none" normalizeH="0" baseline="0" dirty="0">
              <a:ln>
                <a:noFill/>
              </a:ln>
              <a:solidFill>
                <a:schemeClr val="tx1"/>
              </a:solidFill>
              <a:effectLst/>
              <a:latin typeface="Arial" pitchFamily="34" charset="0"/>
              <a:ea typeface="宋体" pitchFamily="2" charset="-122"/>
            </a:endParaRPr>
          </a:p>
        </p:txBody>
      </p:sp>
      <p:sp>
        <p:nvSpPr>
          <p:cNvPr id="14" name="Rectangle 13"/>
          <p:cNvSpPr/>
          <p:nvPr/>
        </p:nvSpPr>
        <p:spPr>
          <a:xfrm>
            <a:off x="806847" y="1787534"/>
            <a:ext cx="917848" cy="1200329"/>
          </a:xfrm>
          <a:prstGeom prst="rect">
            <a:avLst/>
          </a:prstGeom>
        </p:spPr>
        <p:txBody>
          <a:bodyPr wrap="square">
            <a:spAutoFit/>
          </a:bodyPr>
          <a:lstStyle/>
          <a:p>
            <a:r>
              <a:rPr lang="en-US" b="1">
                <a:latin typeface="Times New Roman" charset="0"/>
              </a:rPr>
              <a:t>JUMP</a:t>
            </a:r>
            <a:endParaRPr lang="en-US" dirty="0">
              <a:latin typeface="Times New Roman" charset="0"/>
            </a:endParaRPr>
          </a:p>
          <a:p>
            <a:r>
              <a:rPr lang="en-US" b="1" dirty="0">
                <a:latin typeface="Times New Roman" charset="0"/>
              </a:rPr>
              <a:t>JRC</a:t>
            </a:r>
            <a:endParaRPr lang="en-US" dirty="0">
              <a:latin typeface="Times New Roman" charset="0"/>
            </a:endParaRPr>
          </a:p>
          <a:p>
            <a:r>
              <a:rPr lang="en-US" b="1" dirty="0">
                <a:latin typeface="Times New Roman" charset="0"/>
              </a:rPr>
              <a:t>CALL</a:t>
            </a:r>
            <a:endParaRPr lang="en-US" dirty="0">
              <a:latin typeface="Times New Roman" charset="0"/>
            </a:endParaRPr>
          </a:p>
          <a:p>
            <a:r>
              <a:rPr lang="en-US" b="1" dirty="0">
                <a:latin typeface="Times New Roman" charset="0"/>
              </a:rPr>
              <a:t>RET</a:t>
            </a:r>
            <a:endParaRPr lang="en-US" dirty="0">
              <a:effectLst/>
              <a:latin typeface="Times New Roman" charset="0"/>
            </a:endParaRPr>
          </a:p>
        </p:txBody>
      </p:sp>
      <p:sp>
        <p:nvSpPr>
          <p:cNvPr id="15" name="Rectangle 14"/>
          <p:cNvSpPr/>
          <p:nvPr/>
        </p:nvSpPr>
        <p:spPr>
          <a:xfrm>
            <a:off x="7884368" y="1523758"/>
            <a:ext cx="1061864" cy="2031325"/>
          </a:xfrm>
          <a:prstGeom prst="rect">
            <a:avLst/>
          </a:prstGeom>
        </p:spPr>
        <p:txBody>
          <a:bodyPr wrap="square">
            <a:spAutoFit/>
          </a:bodyPr>
          <a:lstStyle/>
          <a:p>
            <a:r>
              <a:rPr lang="en-US" b="1">
                <a:latin typeface="Times New Roman" charset="0"/>
              </a:rPr>
              <a:t>ADD</a:t>
            </a:r>
            <a:endParaRPr lang="en-US">
              <a:latin typeface="Times New Roman" charset="0"/>
            </a:endParaRPr>
          </a:p>
          <a:p>
            <a:r>
              <a:rPr lang="en-US" b="1" dirty="0">
                <a:latin typeface="Times New Roman" charset="0"/>
              </a:rPr>
              <a:t>SUB</a:t>
            </a:r>
            <a:endParaRPr lang="en-US" dirty="0">
              <a:latin typeface="Times New Roman" charset="0"/>
            </a:endParaRPr>
          </a:p>
          <a:p>
            <a:r>
              <a:rPr lang="en-US" b="1" dirty="0">
                <a:latin typeface="Times New Roman" charset="0"/>
              </a:rPr>
              <a:t>AND</a:t>
            </a:r>
            <a:endParaRPr lang="en-US" dirty="0">
              <a:latin typeface="Times New Roman" charset="0"/>
            </a:endParaRPr>
          </a:p>
          <a:p>
            <a:r>
              <a:rPr lang="en-US" b="1" dirty="0">
                <a:latin typeface="Times New Roman" charset="0"/>
              </a:rPr>
              <a:t>OR</a:t>
            </a:r>
            <a:endParaRPr lang="en-US" dirty="0">
              <a:latin typeface="Times New Roman" charset="0"/>
            </a:endParaRPr>
          </a:p>
          <a:p>
            <a:r>
              <a:rPr lang="en-US" b="1" dirty="0">
                <a:latin typeface="Times New Roman" charset="0"/>
              </a:rPr>
              <a:t>MVRR</a:t>
            </a:r>
            <a:endParaRPr lang="en-US" dirty="0">
              <a:latin typeface="Times New Roman" charset="0"/>
            </a:endParaRPr>
          </a:p>
          <a:p>
            <a:r>
              <a:rPr lang="en-US" b="1" dirty="0">
                <a:latin typeface="Times New Roman" charset="0"/>
              </a:rPr>
              <a:t>SHR</a:t>
            </a:r>
            <a:endParaRPr lang="en-US" dirty="0">
              <a:latin typeface="Times New Roman" charset="0"/>
            </a:endParaRPr>
          </a:p>
          <a:p>
            <a:r>
              <a:rPr lang="en-US" b="1" dirty="0">
                <a:latin typeface="Times New Roman" charset="0"/>
              </a:rPr>
              <a:t>RCL</a:t>
            </a:r>
            <a:endParaRPr lang="en-US" dirty="0">
              <a:effectLst/>
              <a:latin typeface="Times New Roman" charset="0"/>
            </a:endParaRPr>
          </a:p>
        </p:txBody>
      </p:sp>
      <p:sp>
        <p:nvSpPr>
          <p:cNvPr id="16" name="Rectangle 15"/>
          <p:cNvSpPr/>
          <p:nvPr/>
        </p:nvSpPr>
        <p:spPr>
          <a:xfrm>
            <a:off x="3483718" y="3237453"/>
            <a:ext cx="1172071" cy="1200329"/>
          </a:xfrm>
          <a:prstGeom prst="rect">
            <a:avLst/>
          </a:prstGeom>
        </p:spPr>
        <p:txBody>
          <a:bodyPr wrap="square">
            <a:spAutoFit/>
          </a:bodyPr>
          <a:lstStyle/>
          <a:p>
            <a:r>
              <a:rPr lang="en-US" b="1" dirty="0">
                <a:latin typeface="Times New Roman" charset="0"/>
              </a:rPr>
              <a:t>STORE</a:t>
            </a:r>
          </a:p>
          <a:p>
            <a:r>
              <a:rPr lang="en-US" b="1" dirty="0">
                <a:latin typeface="Times New Roman" charset="0"/>
              </a:rPr>
              <a:t>PUSH</a:t>
            </a:r>
            <a:endParaRPr lang="en-US" dirty="0">
              <a:latin typeface="Times New Roman" charset="0"/>
            </a:endParaRPr>
          </a:p>
          <a:p>
            <a:r>
              <a:rPr lang="en-US" b="1" dirty="0">
                <a:latin typeface="Times New Roman" charset="0"/>
              </a:rPr>
              <a:t>LOAD</a:t>
            </a:r>
          </a:p>
          <a:p>
            <a:r>
              <a:rPr lang="en-US" b="1" dirty="0">
                <a:latin typeface="Times New Roman" charset="0"/>
              </a:rPr>
              <a:t>POP</a:t>
            </a:r>
            <a:endParaRPr lang="en-US" dirty="0">
              <a:latin typeface="Times New Roman" charset="0"/>
            </a:endParaRPr>
          </a:p>
        </p:txBody>
      </p:sp>
      <p:sp>
        <p:nvSpPr>
          <p:cNvPr id="17" name="Rectangle 16"/>
          <p:cNvSpPr/>
          <p:nvPr/>
        </p:nvSpPr>
        <p:spPr>
          <a:xfrm>
            <a:off x="5331272" y="3375610"/>
            <a:ext cx="1039912" cy="646331"/>
          </a:xfrm>
          <a:prstGeom prst="rect">
            <a:avLst/>
          </a:prstGeom>
        </p:spPr>
        <p:txBody>
          <a:bodyPr wrap="square">
            <a:spAutoFit/>
          </a:bodyPr>
          <a:lstStyle/>
          <a:p>
            <a:r>
              <a:rPr lang="en-US" b="1">
                <a:latin typeface="Times New Roman" charset="0"/>
              </a:rPr>
              <a:t>OUT</a:t>
            </a:r>
            <a:endParaRPr lang="en-US" dirty="0">
              <a:latin typeface="Times New Roman" charset="0"/>
            </a:endParaRPr>
          </a:p>
          <a:p>
            <a:r>
              <a:rPr lang="en-US" b="1" dirty="0">
                <a:latin typeface="Times New Roman" charset="0"/>
              </a:rPr>
              <a:t>IN</a:t>
            </a:r>
            <a:endParaRPr lang="en-US" dirty="0">
              <a:effectLst/>
              <a:latin typeface="Times New Roman" charset="0"/>
            </a:endParaRPr>
          </a:p>
        </p:txBody>
      </p:sp>
    </p:spTree>
    <p:extLst>
      <p:ext uri="{BB962C8B-B14F-4D97-AF65-F5344CB8AC3E}">
        <p14:creationId xmlns:p14="http://schemas.microsoft.com/office/powerpoint/2010/main" val="1642738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zh-CN" altLang="en-US" dirty="0"/>
            </a:br>
            <a:br>
              <a:rPr lang="zh-CN" altLang="en-US" dirty="0"/>
            </a:br>
            <a:r>
              <a:rPr lang="zh-CN" altLang="en-US" dirty="0"/>
              <a:t>指令的功能和分类</a:t>
            </a:r>
            <a:endParaRPr kumimoji="1" lang="zh-CN" altLang="en-US" dirty="0"/>
          </a:p>
        </p:txBody>
      </p:sp>
      <p:sp>
        <p:nvSpPr>
          <p:cNvPr id="3" name="Content Placeholder 2"/>
          <p:cNvSpPr>
            <a:spLocks noGrp="1"/>
          </p:cNvSpPr>
          <p:nvPr>
            <p:ph idx="1"/>
          </p:nvPr>
        </p:nvSpPr>
        <p:spPr/>
        <p:txBody>
          <a:bodyPr/>
          <a:lstStyle/>
          <a:p>
            <a:r>
              <a:rPr lang="zh-CN" altLang="en-US" dirty="0"/>
              <a:t>指令用于设计程序，指令系统构成最低级别的程序设计语言，程序设计人员通过指令直接指挥计算机的硬件完成某一个基本的运算、处理功能，例如：</a:t>
            </a:r>
          </a:p>
          <a:p>
            <a:pPr lvl="1"/>
            <a:r>
              <a:rPr lang="zh-CN" altLang="en-US" dirty="0"/>
              <a:t>对数值数据的算术运算，对逻辑数据的逻辑运算，</a:t>
            </a:r>
          </a:p>
          <a:p>
            <a:pPr lvl="1"/>
            <a:r>
              <a:rPr lang="zh-CN" altLang="en-US" dirty="0"/>
              <a:t>在计算机部件之间传送、保存数据，</a:t>
            </a:r>
          </a:p>
          <a:p>
            <a:pPr lvl="1"/>
            <a:r>
              <a:rPr lang="zh-CN" altLang="en-US" dirty="0"/>
              <a:t>从外部向计算机内输入数据，</a:t>
            </a:r>
          </a:p>
          <a:p>
            <a:pPr lvl="1"/>
            <a:r>
              <a:rPr lang="zh-CN" altLang="en-US" dirty="0"/>
              <a:t>把计算机内部计算结果输出出来，</a:t>
            </a:r>
          </a:p>
          <a:p>
            <a:pPr lvl="1"/>
            <a:r>
              <a:rPr lang="zh-CN" altLang="en-US" dirty="0"/>
              <a:t>按照某种条件控制计算机选择执行某段程序，</a:t>
            </a:r>
          </a:p>
          <a:p>
            <a:pPr lvl="1"/>
            <a:r>
              <a:rPr lang="zh-CN" altLang="en-US" dirty="0"/>
              <a:t>当然还有另外一些方面的更深层次的要求等；</a:t>
            </a:r>
          </a:p>
          <a:p>
            <a:pPr lvl="1"/>
            <a:r>
              <a:rPr lang="zh-CN" altLang="en-US" dirty="0"/>
              <a:t>可以按照指令执行的功能对它们进行分类。</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16</a:t>
            </a:fld>
            <a:endParaRPr lang="zh-CN" altLang="en-US">
              <a:solidFill>
                <a:srgbClr val="1F497D"/>
              </a:solidFill>
            </a:endParaRPr>
          </a:p>
        </p:txBody>
      </p:sp>
    </p:spTree>
    <p:extLst>
      <p:ext uri="{BB962C8B-B14F-4D97-AF65-F5344CB8AC3E}">
        <p14:creationId xmlns:p14="http://schemas.microsoft.com/office/powerpoint/2010/main" val="582908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指令的功能和分类</a:t>
            </a:r>
            <a:endParaRPr kumimoji="1" lang="zh-CN" altLang="en-US" dirty="0"/>
          </a:p>
        </p:txBody>
      </p:sp>
      <p:sp>
        <p:nvSpPr>
          <p:cNvPr id="3" name="Content Placeholder 2"/>
          <p:cNvSpPr>
            <a:spLocks noGrp="1"/>
          </p:cNvSpPr>
          <p:nvPr>
            <p:ph idx="1"/>
          </p:nvPr>
        </p:nvSpPr>
        <p:spPr/>
        <p:txBody>
          <a:bodyPr/>
          <a:lstStyle/>
          <a:p>
            <a:r>
              <a:rPr lang="zh-CN" altLang="en-US" dirty="0"/>
              <a:t>算术与逻辑运算指令</a:t>
            </a:r>
          </a:p>
          <a:p>
            <a:pPr lvl="1"/>
            <a:r>
              <a:rPr lang="zh-CN" altLang="en-US" dirty="0"/>
              <a:t>加、减、乘、除、变符号等算术运算</a:t>
            </a:r>
          </a:p>
          <a:p>
            <a:pPr lvl="1"/>
            <a:r>
              <a:rPr lang="zh-CN" altLang="en-US" dirty="0"/>
              <a:t>与、或、非、异或等逻辑运算</a:t>
            </a:r>
          </a:p>
          <a:p>
            <a:r>
              <a:rPr lang="zh-CN" altLang="en-US" dirty="0"/>
              <a:t>移位操作指令</a:t>
            </a:r>
            <a:endParaRPr lang="en-US" altLang="zh-CN" dirty="0"/>
          </a:p>
          <a:p>
            <a:pPr lvl="1"/>
            <a:r>
              <a:rPr lang="zh-CN" altLang="en-US" dirty="0"/>
              <a:t>算术移位（一般只右移）、逻辑移位、循环移位</a:t>
            </a:r>
          </a:p>
          <a:p>
            <a:r>
              <a:rPr lang="zh-CN" altLang="en-US" dirty="0"/>
              <a:t>数据传送指令</a:t>
            </a:r>
          </a:p>
          <a:p>
            <a:pPr lvl="1"/>
            <a:r>
              <a:rPr lang="zh-CN" altLang="en-US" dirty="0"/>
              <a:t>通用寄存器之间传送</a:t>
            </a:r>
          </a:p>
          <a:p>
            <a:pPr lvl="1"/>
            <a:r>
              <a:rPr lang="zh-CN" altLang="en-US" dirty="0"/>
              <a:t>通用寄存器与主存储器存储单元之间传送</a:t>
            </a:r>
          </a:p>
          <a:p>
            <a:pPr lvl="1"/>
            <a:r>
              <a:rPr lang="zh-CN" altLang="en-US" dirty="0"/>
              <a:t>主存储器不同存储单元之间传送</a:t>
            </a:r>
          </a:p>
          <a:p>
            <a:r>
              <a:rPr lang="zh-CN" altLang="en-US" dirty="0"/>
              <a:t>输入输出指令</a:t>
            </a:r>
          </a:p>
          <a:p>
            <a:pPr lvl="1"/>
            <a:r>
              <a:rPr lang="zh-CN" altLang="en-US" dirty="0"/>
              <a:t>通用寄存器与输入输出设备（接口）之间传送</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17</a:t>
            </a:fld>
            <a:endParaRPr lang="zh-CN" altLang="en-US">
              <a:solidFill>
                <a:srgbClr val="1F497D"/>
              </a:solidFill>
            </a:endParaRPr>
          </a:p>
        </p:txBody>
      </p:sp>
    </p:spTree>
    <p:extLst>
      <p:ext uri="{BB962C8B-B14F-4D97-AF65-F5344CB8AC3E}">
        <p14:creationId xmlns:p14="http://schemas.microsoft.com/office/powerpoint/2010/main" val="307454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zh-CN" altLang="en-US" dirty="0"/>
            </a:br>
            <a:br>
              <a:rPr lang="zh-CN" altLang="en-US" dirty="0"/>
            </a:br>
            <a:r>
              <a:rPr lang="zh-CN" altLang="en-US" dirty="0"/>
              <a:t>指令的功能和分类</a:t>
            </a:r>
            <a:endParaRPr kumimoji="1" lang="zh-CN" altLang="en-US" dirty="0"/>
          </a:p>
        </p:txBody>
      </p:sp>
      <p:sp>
        <p:nvSpPr>
          <p:cNvPr id="3" name="Content Placeholder 2"/>
          <p:cNvSpPr>
            <a:spLocks noGrp="1"/>
          </p:cNvSpPr>
          <p:nvPr>
            <p:ph idx="1"/>
          </p:nvPr>
        </p:nvSpPr>
        <p:spPr/>
        <p:txBody>
          <a:bodyPr/>
          <a:lstStyle/>
          <a:p>
            <a:r>
              <a:rPr lang="zh-CN" altLang="en-US" dirty="0"/>
              <a:t>转移指令</a:t>
            </a:r>
          </a:p>
          <a:p>
            <a:pPr lvl="1"/>
            <a:r>
              <a:rPr lang="zh-CN" altLang="en-US" dirty="0"/>
              <a:t>变动程序中指令执行次序的指令，分为无条件转移指令和条件转移指令</a:t>
            </a:r>
            <a:endParaRPr lang="en-US" altLang="zh-CN" dirty="0"/>
          </a:p>
          <a:p>
            <a:r>
              <a:rPr lang="zh-CN" altLang="en-US" dirty="0"/>
              <a:t>子程序调用与返回指令</a:t>
            </a:r>
          </a:p>
          <a:p>
            <a:pPr lvl="1"/>
            <a:r>
              <a:rPr lang="zh-CN" altLang="en-US" dirty="0"/>
              <a:t>调用指令与返回指令二者要配合使用，子程序的最后一条指令一定是返回指令，执行结束后返回主程序断点</a:t>
            </a:r>
          </a:p>
          <a:p>
            <a:r>
              <a:rPr lang="zh-CN" altLang="en-US" dirty="0"/>
              <a:t>堆栈操作指令</a:t>
            </a:r>
          </a:p>
          <a:p>
            <a:pPr lvl="1"/>
            <a:r>
              <a:rPr lang="zh-CN" altLang="en-US" dirty="0"/>
              <a:t>堆栈（</a:t>
            </a:r>
            <a:r>
              <a:rPr lang="en-US" altLang="zh-CN" b="1" dirty="0"/>
              <a:t>stack</a:t>
            </a:r>
            <a:r>
              <a:rPr lang="zh-CN" altLang="en-US" dirty="0"/>
              <a:t>）是由若干个连续存储单元组成的先进后出的存储区，有压入（即进栈）和弹出（即退栈）操作</a:t>
            </a:r>
          </a:p>
          <a:p>
            <a:r>
              <a:rPr lang="zh-CN" altLang="en-US" dirty="0"/>
              <a:t>其他指令</a:t>
            </a:r>
          </a:p>
          <a:p>
            <a:pPr lvl="1"/>
            <a:r>
              <a:rPr lang="zh-CN" altLang="en-US" dirty="0"/>
              <a:t>置条件码指令、开中断指令、关中断指令</a:t>
            </a:r>
          </a:p>
          <a:p>
            <a:pPr lvl="1"/>
            <a:r>
              <a:rPr lang="zh-CN" altLang="en-US" dirty="0"/>
              <a:t>停机指令、空操作指令、特权指令</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18</a:t>
            </a:fld>
            <a:endParaRPr lang="zh-CN" altLang="en-US" dirty="0">
              <a:solidFill>
                <a:srgbClr val="1F497D"/>
              </a:solidFill>
            </a:endParaRPr>
          </a:p>
        </p:txBody>
      </p:sp>
    </p:spTree>
    <p:extLst>
      <p:ext uri="{BB962C8B-B14F-4D97-AF65-F5344CB8AC3E}">
        <p14:creationId xmlns:p14="http://schemas.microsoft.com/office/powerpoint/2010/main" val="1615364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指令表示</a:t>
            </a:r>
            <a:endParaRPr kumimoji="1" lang="zh-CN" altLang="en-US" dirty="0"/>
          </a:p>
        </p:txBody>
      </p:sp>
      <p:sp>
        <p:nvSpPr>
          <p:cNvPr id="3" name="Content Placeholder 2"/>
          <p:cNvSpPr>
            <a:spLocks noGrp="1"/>
          </p:cNvSpPr>
          <p:nvPr>
            <p:ph idx="1"/>
          </p:nvPr>
        </p:nvSpPr>
        <p:spPr/>
        <p:txBody>
          <a:bodyPr/>
          <a:lstStyle/>
          <a:p>
            <a:r>
              <a:rPr lang="zh-CN" altLang="en-US" dirty="0"/>
              <a:t>指令中的内容，包括指令操作码（指出指令完成的运算处理功能和数据类型）和操作数或指令的地址（指明用到的数据或地址）两部分。例如：</a:t>
            </a:r>
          </a:p>
          <a:p>
            <a:pPr lvl="1"/>
            <a:r>
              <a:rPr lang="zh-CN" altLang="en-US" dirty="0"/>
              <a:t>算逻运算中的运算功能，数据来源或结果去向</a:t>
            </a:r>
          </a:p>
          <a:p>
            <a:pPr lvl="1"/>
            <a:r>
              <a:rPr lang="zh-CN" altLang="en-US" dirty="0"/>
              <a:t>数据传送指令中的数据原来位置和新的存储位置</a:t>
            </a:r>
          </a:p>
          <a:p>
            <a:pPr lvl="1"/>
            <a:r>
              <a:rPr lang="zh-CN" altLang="en-US" dirty="0"/>
              <a:t>输入输出指令中用到的设备和数据来、去的位置</a:t>
            </a:r>
          </a:p>
          <a:p>
            <a:pPr lvl="1"/>
            <a:r>
              <a:rPr lang="zh-CN" altLang="en-US" dirty="0"/>
              <a:t>转移指令的转移类别、转移条件和转移地址等</a:t>
            </a:r>
          </a:p>
          <a:p>
            <a:r>
              <a:rPr lang="zh-CN" altLang="en-US" dirty="0"/>
              <a:t>每一条指令必须指明它需要完成的功能，通常用几位指令操作码表示；还需要指明用到的数据、地址或设备，通常在地址字段给出，可能是</a:t>
            </a:r>
            <a:r>
              <a:rPr lang="en-US" altLang="zh-CN" b="1" dirty="0"/>
              <a:t>: </a:t>
            </a:r>
            <a:endParaRPr lang="zh-CN" altLang="en-US" dirty="0"/>
          </a:p>
          <a:p>
            <a:pPr lvl="1"/>
            <a:r>
              <a:rPr lang="en-US" altLang="zh-CN" b="1" dirty="0"/>
              <a:t>(1)</a:t>
            </a:r>
            <a:r>
              <a:rPr lang="zh-CN" altLang="en-US" dirty="0"/>
              <a:t>寄存器编号，</a:t>
            </a:r>
            <a:r>
              <a:rPr lang="en-US" altLang="zh-CN" b="1" dirty="0"/>
              <a:t>(2)</a:t>
            </a:r>
            <a:r>
              <a:rPr lang="zh-CN" altLang="en-US" dirty="0"/>
              <a:t>设备端口地址，</a:t>
            </a:r>
          </a:p>
          <a:p>
            <a:pPr lvl="1"/>
            <a:r>
              <a:rPr lang="en-US" altLang="zh-CN" b="1" dirty="0"/>
              <a:t>(3)</a:t>
            </a:r>
            <a:r>
              <a:rPr lang="zh-CN" altLang="en-US" dirty="0"/>
              <a:t>存储器的单元地址</a:t>
            </a:r>
            <a:r>
              <a:rPr lang="en-US" altLang="zh-CN" b="1" dirty="0"/>
              <a:t>(4) </a:t>
            </a:r>
            <a:r>
              <a:rPr lang="zh-CN" altLang="en-US" dirty="0"/>
              <a:t>数值等几种信息。</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19</a:t>
            </a:fld>
            <a:endParaRPr lang="zh-CN" altLang="en-US">
              <a:solidFill>
                <a:srgbClr val="1F497D"/>
              </a:solidFill>
            </a:endParaRPr>
          </a:p>
        </p:txBody>
      </p:sp>
    </p:spTree>
    <p:extLst>
      <p:ext uri="{BB962C8B-B14F-4D97-AF65-F5344CB8AC3E}">
        <p14:creationId xmlns:p14="http://schemas.microsoft.com/office/powerpoint/2010/main" val="1063601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主要内容和教学安排</a:t>
            </a:r>
          </a:p>
        </p:txBody>
      </p:sp>
      <p:sp>
        <p:nvSpPr>
          <p:cNvPr id="3" name="Content Placeholder 2"/>
          <p:cNvSpPr>
            <a:spLocks noGrp="1"/>
          </p:cNvSpPr>
          <p:nvPr>
            <p:ph idx="1"/>
          </p:nvPr>
        </p:nvSpPr>
        <p:spPr/>
        <p:txBody>
          <a:bodyPr/>
          <a:lstStyle/>
          <a:p>
            <a:r>
              <a:rPr lang="zh-CN" altLang="en-US" sz="2400" dirty="0"/>
              <a:t>第一讲指令系统概述，指令格式，寻址方式</a:t>
            </a:r>
          </a:p>
          <a:p>
            <a:r>
              <a:rPr lang="zh-CN" altLang="en-US" sz="2400" dirty="0"/>
              <a:t>第二讲</a:t>
            </a:r>
            <a:r>
              <a:rPr lang="en-US" altLang="zh-CN" sz="2400" dirty="0"/>
              <a:t>MIPS</a:t>
            </a:r>
            <a:r>
              <a:rPr lang="zh-CN" altLang="en-US" sz="2400" dirty="0"/>
              <a:t>指令功能及实现</a:t>
            </a:r>
          </a:p>
          <a:p>
            <a:r>
              <a:rPr lang="zh-CN" altLang="en-US" sz="2400" dirty="0"/>
              <a:t>第三讲单周期</a:t>
            </a:r>
            <a:r>
              <a:rPr lang="en-US" altLang="zh-CN" sz="2400" b="1" dirty="0"/>
              <a:t>CPU</a:t>
            </a:r>
            <a:r>
              <a:rPr lang="zh-CN" altLang="en-US" sz="2400" dirty="0"/>
              <a:t>设计</a:t>
            </a:r>
          </a:p>
          <a:p>
            <a:r>
              <a:rPr lang="zh-CN" altLang="en-US" sz="2400" dirty="0"/>
              <a:t>第四讲多周期</a:t>
            </a:r>
            <a:r>
              <a:rPr lang="en-US" altLang="zh-CN" sz="2400" b="1" dirty="0"/>
              <a:t>CPU</a:t>
            </a:r>
            <a:r>
              <a:rPr lang="zh-CN" altLang="en-US" sz="2400" dirty="0"/>
              <a:t>设计</a:t>
            </a:r>
            <a:endParaRPr lang="en-US" altLang="zh-CN" sz="2400" dirty="0"/>
          </a:p>
          <a:p>
            <a:r>
              <a:rPr lang="zh-CN" altLang="en-US" sz="2400" dirty="0"/>
              <a:t>第五讲处理器的硬件语言实现</a:t>
            </a:r>
          </a:p>
          <a:p>
            <a:r>
              <a:rPr lang="zh-CN" altLang="en-US" sz="2400" dirty="0"/>
              <a:t>第六讲指令流水基本概念</a:t>
            </a:r>
          </a:p>
          <a:p>
            <a:r>
              <a:rPr lang="zh-CN" altLang="en-US" sz="2400" dirty="0"/>
              <a:t>第七讲流水中的结构冲突、数据冲突</a:t>
            </a:r>
          </a:p>
          <a:p>
            <a:r>
              <a:rPr lang="zh-CN" altLang="en-US" sz="2400" dirty="0"/>
              <a:t>第八讲控制冲突、中断的解决方案</a:t>
            </a:r>
          </a:p>
          <a:p>
            <a:r>
              <a:rPr lang="zh-CN" altLang="en-US" sz="2400" dirty="0"/>
              <a:t>第九讲</a:t>
            </a:r>
            <a:r>
              <a:rPr lang="en-US" altLang="zh-CN" sz="2400" b="1" dirty="0"/>
              <a:t>THINPAD</a:t>
            </a:r>
            <a:r>
              <a:rPr lang="zh-CN" altLang="en-US" sz="2400" dirty="0"/>
              <a:t>介绍大实验</a:t>
            </a:r>
          </a:p>
          <a:p>
            <a:r>
              <a:rPr lang="zh-CN" altLang="en-US" sz="2400" dirty="0"/>
              <a:t>第十讲大实验辅导及检查</a:t>
            </a:r>
            <a:r>
              <a:rPr lang="en-US" altLang="zh-CN" sz="2400" b="1" dirty="0"/>
              <a:t>(1)</a:t>
            </a:r>
            <a:endParaRPr lang="zh-CN" altLang="en-US" sz="2400" dirty="0"/>
          </a:p>
          <a:p>
            <a:r>
              <a:rPr lang="zh-CN" altLang="en-US" sz="2400" dirty="0"/>
              <a:t>第十一讲大实验辅导及检查</a:t>
            </a:r>
            <a:r>
              <a:rPr lang="en-US" altLang="zh-CN" sz="2400" b="1" dirty="0"/>
              <a:t>(2) </a:t>
            </a:r>
            <a:endParaRPr lang="zh-CN" altLang="en-US" sz="2400" dirty="0"/>
          </a:p>
          <a:p>
            <a:r>
              <a:rPr lang="zh-CN" altLang="en-US" sz="2400" dirty="0"/>
              <a:t>第十二讲大实验辅导及检查</a:t>
            </a:r>
            <a:r>
              <a:rPr lang="en-US" altLang="zh-CN" sz="2400" b="1" dirty="0"/>
              <a:t>(3) </a:t>
            </a:r>
            <a:endParaRPr lang="zh-CN" altLang="en-US" sz="2400" dirty="0"/>
          </a:p>
          <a:p>
            <a:endParaRPr kumimoji="1" lang="zh-CN" altLang="en-US" sz="24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a:t>
            </a:fld>
            <a:endParaRPr lang="zh-CN" altLang="en-US">
              <a:solidFill>
                <a:srgbClr val="1F497D"/>
              </a:solidFill>
            </a:endParaRPr>
          </a:p>
        </p:txBody>
      </p:sp>
    </p:spTree>
    <p:extLst>
      <p:ext uri="{BB962C8B-B14F-4D97-AF65-F5344CB8AC3E}">
        <p14:creationId xmlns:p14="http://schemas.microsoft.com/office/powerpoint/2010/main" val="455889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zh-CN" altLang="en-US" dirty="0"/>
            </a:br>
            <a:br>
              <a:rPr lang="zh-CN" altLang="en-US" dirty="0"/>
            </a:br>
            <a:r>
              <a:rPr lang="zh-CN" altLang="en-US" dirty="0"/>
              <a:t>指令格式与指令字长</a:t>
            </a:r>
            <a:endParaRPr kumimoji="1" lang="zh-CN" altLang="en-US" dirty="0"/>
          </a:p>
        </p:txBody>
      </p:sp>
      <p:sp>
        <p:nvSpPr>
          <p:cNvPr id="3" name="Content Placeholder 2"/>
          <p:cNvSpPr>
            <a:spLocks noGrp="1"/>
          </p:cNvSpPr>
          <p:nvPr>
            <p:ph idx="1"/>
          </p:nvPr>
        </p:nvSpPr>
        <p:spPr>
          <a:xfrm>
            <a:off x="457200" y="1219200"/>
            <a:ext cx="8229600" cy="2569840"/>
          </a:xfrm>
        </p:spPr>
        <p:txBody>
          <a:bodyPr/>
          <a:lstStyle/>
          <a:p>
            <a:r>
              <a:rPr lang="zh-CN" altLang="en-US" dirty="0"/>
              <a:t>指令字长是指组成一条指令的二进制数的位数，例如</a:t>
            </a:r>
            <a:r>
              <a:rPr lang="en-US" altLang="zh-CN" dirty="0"/>
              <a:t>8 bits</a:t>
            </a:r>
            <a:r>
              <a:rPr lang="zh-CN" altLang="en-US" dirty="0"/>
              <a:t>、</a:t>
            </a:r>
            <a:r>
              <a:rPr lang="en-US" altLang="zh-CN" dirty="0"/>
              <a:t>16 bits</a:t>
            </a:r>
            <a:r>
              <a:rPr lang="zh-CN" altLang="en-US" dirty="0"/>
              <a:t>、</a:t>
            </a:r>
            <a:r>
              <a:rPr lang="en-US" altLang="zh-CN" dirty="0"/>
              <a:t>32 bits</a:t>
            </a:r>
            <a:r>
              <a:rPr lang="zh-CN" altLang="en-US" dirty="0"/>
              <a:t>、</a:t>
            </a:r>
            <a:r>
              <a:rPr lang="en-US" altLang="zh-CN" dirty="0"/>
              <a:t>64 bits</a:t>
            </a:r>
            <a:r>
              <a:rPr lang="zh-CN" altLang="en-US" dirty="0"/>
              <a:t>等，指令格式与指令字长密切相关，指令字越长可以给出的信息越多。一个指令字通常由指令操作码和操作数地址两部分组成，如何把一个指令字划分成多个字段并分配各字段所表示的内容大有学问。</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20</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971600" y="3789040"/>
            <a:ext cx="7605430" cy="2283668"/>
          </a:xfrm>
          <a:prstGeom prst="rect">
            <a:avLst/>
          </a:prstGeom>
        </p:spPr>
      </p:pic>
    </p:spTree>
    <p:extLst>
      <p:ext uri="{BB962C8B-B14F-4D97-AF65-F5344CB8AC3E}">
        <p14:creationId xmlns:p14="http://schemas.microsoft.com/office/powerpoint/2010/main" val="688485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指令格式</a:t>
            </a:r>
          </a:p>
        </p:txBody>
      </p:sp>
      <p:sp>
        <p:nvSpPr>
          <p:cNvPr id="3" name="Content Placeholder 2"/>
          <p:cNvSpPr>
            <a:spLocks noGrp="1"/>
          </p:cNvSpPr>
          <p:nvPr>
            <p:ph idx="1"/>
          </p:nvPr>
        </p:nvSpPr>
        <p:spPr/>
        <p:txBody>
          <a:bodyPr/>
          <a:lstStyle/>
          <a:p>
            <a:r>
              <a:rPr lang="zh-CN" altLang="en-US" dirty="0"/>
              <a:t>指令字：完整的一条指令的二进制表示</a:t>
            </a:r>
          </a:p>
          <a:p>
            <a:r>
              <a:rPr lang="zh-CN" altLang="en-US" dirty="0"/>
              <a:t>指令字长：指令字中二进制代码的位数</a:t>
            </a:r>
          </a:p>
          <a:p>
            <a:pPr lvl="1"/>
            <a:r>
              <a:rPr lang="zh-CN" altLang="en-US" dirty="0"/>
              <a:t>机器字长：计算机能直接处理的二进制数据的位数</a:t>
            </a:r>
          </a:p>
          <a:p>
            <a:pPr lvl="1"/>
            <a:r>
              <a:rPr lang="zh-CN" altLang="en-US" dirty="0"/>
              <a:t>指令字长（字节倍数）＝</a:t>
            </a:r>
            <a:r>
              <a:rPr lang="en-US" altLang="zh-CN" b="1" dirty="0"/>
              <a:t>0.5</a:t>
            </a:r>
            <a:r>
              <a:rPr lang="zh-CN" altLang="en-US" dirty="0"/>
              <a:t>、</a:t>
            </a:r>
            <a:r>
              <a:rPr lang="en-US" altLang="zh-CN" b="1" dirty="0"/>
              <a:t>1</a:t>
            </a:r>
            <a:r>
              <a:rPr lang="zh-CN" altLang="en-US" dirty="0"/>
              <a:t>、</a:t>
            </a:r>
            <a:r>
              <a:rPr lang="en-US" altLang="zh-CN" b="1" dirty="0"/>
              <a:t>2</a:t>
            </a:r>
            <a:r>
              <a:rPr lang="en-US" altLang="zh-CN" dirty="0"/>
              <a:t>…</a:t>
            </a:r>
            <a:r>
              <a:rPr lang="zh-CN" altLang="en-US" dirty="0"/>
              <a:t>个机器字长</a:t>
            </a:r>
          </a:p>
          <a:p>
            <a:pPr lvl="1"/>
            <a:r>
              <a:rPr lang="zh-CN" altLang="en-US" dirty="0"/>
              <a:t>定长指令字结构</a:t>
            </a:r>
            <a:r>
              <a:rPr lang="en-US" altLang="zh-CN" b="1" dirty="0"/>
              <a:t>vs. </a:t>
            </a:r>
            <a:r>
              <a:rPr lang="zh-CN" altLang="en-US" dirty="0"/>
              <a:t>变长指令字结构</a:t>
            </a:r>
          </a:p>
          <a:p>
            <a:r>
              <a:rPr lang="zh-CN" altLang="en-US" dirty="0"/>
              <a:t>指令格式：指令字中操作码和操作数地址的二进制位的分配方案</a:t>
            </a:r>
          </a:p>
          <a:p>
            <a:endParaRPr kumimoji="1" lang="en-US" altLang="zh-CN" dirty="0"/>
          </a:p>
          <a:p>
            <a:pPr lvl="1"/>
            <a:r>
              <a:rPr lang="zh-CN" altLang="en-US" dirty="0"/>
              <a:t>操作码：指明本条指令的操作功能，</a:t>
            </a:r>
          </a:p>
          <a:p>
            <a:pPr lvl="1"/>
            <a:r>
              <a:rPr lang="zh-CN" altLang="en-US" dirty="0"/>
              <a:t>每条指令有一个确定的操作码</a:t>
            </a:r>
          </a:p>
          <a:p>
            <a:pPr lvl="1"/>
            <a:r>
              <a:rPr lang="zh-CN" altLang="en-US" dirty="0"/>
              <a:t>操作数地址：说明操作数存放的地址，有时是操作数本身</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21</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2987824" y="4077072"/>
            <a:ext cx="4488887" cy="525016"/>
          </a:xfrm>
          <a:prstGeom prst="rect">
            <a:avLst/>
          </a:prstGeom>
        </p:spPr>
      </p:pic>
    </p:spTree>
    <p:extLst>
      <p:ext uri="{BB962C8B-B14F-4D97-AF65-F5344CB8AC3E}">
        <p14:creationId xmlns:p14="http://schemas.microsoft.com/office/powerpoint/2010/main" val="584244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zh-CN" altLang="en-US" dirty="0"/>
            </a:br>
            <a:br>
              <a:rPr lang="zh-CN" altLang="en-US" dirty="0"/>
            </a:br>
            <a:r>
              <a:rPr lang="zh-CN" altLang="en-US" dirty="0"/>
              <a:t>操作码组织与编码</a:t>
            </a:r>
            <a:endParaRPr kumimoji="1" lang="zh-CN" altLang="en-US" dirty="0"/>
          </a:p>
        </p:txBody>
      </p:sp>
      <p:sp>
        <p:nvSpPr>
          <p:cNvPr id="3" name="Content Placeholder 2"/>
          <p:cNvSpPr>
            <a:spLocks noGrp="1"/>
          </p:cNvSpPr>
          <p:nvPr>
            <p:ph idx="1"/>
          </p:nvPr>
        </p:nvSpPr>
        <p:spPr/>
        <p:txBody>
          <a:bodyPr/>
          <a:lstStyle/>
          <a:p>
            <a:r>
              <a:rPr lang="zh-CN" altLang="en-US" dirty="0"/>
              <a:t>定长的操作码的组织方案</a:t>
            </a:r>
          </a:p>
          <a:p>
            <a:pPr lvl="1"/>
            <a:r>
              <a:rPr lang="zh-CN" altLang="en-US" dirty="0"/>
              <a:t>在指令字最高位部分分配固定若干位用于表示操作码，有利于简化计算机硬件设计，提高指令译码和识别速度</a:t>
            </a:r>
          </a:p>
          <a:p>
            <a:pPr lvl="1"/>
            <a:r>
              <a:rPr lang="zh-CN" altLang="en-US" dirty="0"/>
              <a:t>例如：</a:t>
            </a:r>
            <a:r>
              <a:rPr lang="en-US" altLang="zh-CN" b="1" dirty="0"/>
              <a:t>IBM360</a:t>
            </a:r>
            <a:r>
              <a:rPr lang="zh-CN" altLang="en-US" dirty="0"/>
              <a:t>机、</a:t>
            </a:r>
            <a:r>
              <a:rPr lang="en-US" altLang="zh-CN" b="1" dirty="0"/>
              <a:t>THINPAD</a:t>
            </a:r>
            <a:r>
              <a:rPr lang="zh-CN" altLang="en-US" dirty="0"/>
              <a:t>教学机</a:t>
            </a:r>
          </a:p>
          <a:p>
            <a:r>
              <a:rPr lang="zh-CN" altLang="en-US" dirty="0"/>
              <a:t>变长的操作码的组织方案</a:t>
            </a:r>
          </a:p>
          <a:p>
            <a:pPr lvl="1"/>
            <a:r>
              <a:rPr lang="zh-CN" altLang="en-US" dirty="0"/>
              <a:t>在指令字最高位部分用一固定长度的字段来表示基本操作码，而对于部分操作数地址位数可以少的指令，则把另外多位辅助操作码扩充到该操作数地址字段，即操作码位数可变。</a:t>
            </a:r>
          </a:p>
          <a:p>
            <a:pPr lvl="1"/>
            <a:r>
              <a:rPr lang="zh-CN" altLang="en-US" dirty="0"/>
              <a:t>这种方法在不增加指令字长的情况下，可表示更多的指令</a:t>
            </a:r>
            <a:r>
              <a:rPr lang="en-US" altLang="zh-CN" b="1" dirty="0"/>
              <a:t>,</a:t>
            </a:r>
            <a:r>
              <a:rPr lang="zh-CN" altLang="en-US" dirty="0"/>
              <a:t>但增加了译码和分析难度，要求更多的硬件支持</a:t>
            </a:r>
          </a:p>
          <a:p>
            <a:pPr lvl="1"/>
            <a:r>
              <a:rPr lang="zh-CN" altLang="en-US" dirty="0"/>
              <a:t>例如：</a:t>
            </a:r>
            <a:r>
              <a:rPr lang="en-US" altLang="zh-CN" b="1" dirty="0"/>
              <a:t>PDP-11</a:t>
            </a:r>
            <a:r>
              <a:rPr lang="zh-CN" altLang="en-US" dirty="0"/>
              <a:t>计算机、</a:t>
            </a:r>
            <a:r>
              <a:rPr lang="en-US" altLang="zh-CN" b="1" dirty="0"/>
              <a:t>TEC-2000</a:t>
            </a:r>
            <a:r>
              <a:rPr lang="zh-CN" altLang="en-US" dirty="0"/>
              <a:t>的</a:t>
            </a:r>
            <a:r>
              <a:rPr lang="en-US" altLang="zh-CN" b="1" dirty="0"/>
              <a:t>8</a:t>
            </a:r>
            <a:r>
              <a:rPr lang="zh-CN" altLang="en-US" dirty="0"/>
              <a:t>位机</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22</a:t>
            </a:fld>
            <a:endParaRPr lang="zh-CN" altLang="en-US">
              <a:solidFill>
                <a:srgbClr val="1F497D"/>
              </a:solidFill>
            </a:endParaRPr>
          </a:p>
        </p:txBody>
      </p:sp>
    </p:spTree>
    <p:extLst>
      <p:ext uri="{BB962C8B-B14F-4D97-AF65-F5344CB8AC3E}">
        <p14:creationId xmlns:p14="http://schemas.microsoft.com/office/powerpoint/2010/main" val="959133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zh-CN" altLang="en-US" dirty="0"/>
            </a:br>
            <a:br>
              <a:rPr lang="zh-CN" altLang="en-US" dirty="0"/>
            </a:br>
            <a:r>
              <a:rPr lang="zh-CN" altLang="en-US" dirty="0"/>
              <a:t>操作码组织与编码</a:t>
            </a:r>
            <a:endParaRPr kumimoji="1" lang="zh-CN" altLang="en-US" dirty="0"/>
          </a:p>
        </p:txBody>
      </p:sp>
      <p:sp>
        <p:nvSpPr>
          <p:cNvPr id="3" name="Content Placeholder 2"/>
          <p:cNvSpPr>
            <a:spLocks noGrp="1"/>
          </p:cNvSpPr>
          <p:nvPr>
            <p:ph idx="1"/>
          </p:nvPr>
        </p:nvSpPr>
        <p:spPr/>
        <p:txBody>
          <a:bodyPr/>
          <a:lstStyle/>
          <a:p>
            <a:r>
              <a:rPr lang="zh-CN" altLang="en-US" dirty="0"/>
              <a:t>操作码字段与操作数地址字段有所交叉的方案</a:t>
            </a:r>
          </a:p>
          <a:p>
            <a:r>
              <a:rPr lang="zh-CN" altLang="en-US" dirty="0"/>
              <a:t>不同指令的操作码长度可以不同，表示操作码所用到的一些二进制位不再集中在指令字的最高位部分，而是与用于表示操作数地址的一些字段有所交叉，操作码还被区分为主操作码和辅助操作码这样不同的两部分，这是一种比较特殊、不很常用的方案。</a:t>
            </a:r>
          </a:p>
          <a:p>
            <a:r>
              <a:rPr lang="zh-CN" altLang="en-US" dirty="0"/>
              <a:t>例如：</a:t>
            </a:r>
            <a:r>
              <a:rPr lang="en-US" altLang="zh-CN" b="1" dirty="0"/>
              <a:t>NOVA (DJS-130) </a:t>
            </a:r>
            <a:r>
              <a:rPr lang="zh-CN" altLang="en-US" dirty="0"/>
              <a:t>计算机就采用这种方案</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23</a:t>
            </a:fld>
            <a:endParaRPr lang="zh-CN" altLang="en-US">
              <a:solidFill>
                <a:srgbClr val="1F497D"/>
              </a:solidFill>
            </a:endParaRPr>
          </a:p>
        </p:txBody>
      </p:sp>
      <p:sp>
        <p:nvSpPr>
          <p:cNvPr id="5" name="Rectangle 4"/>
          <p:cNvSpPr/>
          <p:nvPr/>
        </p:nvSpPr>
        <p:spPr>
          <a:xfrm>
            <a:off x="1321147" y="4653136"/>
            <a:ext cx="6501705" cy="1200329"/>
          </a:xfrm>
          <a:prstGeom prst="rect">
            <a:avLst/>
          </a:prstGeom>
        </p:spPr>
        <p:txBody>
          <a:bodyPr wrap="square">
            <a:spAutoFit/>
          </a:bodyPr>
          <a:lstStyle/>
          <a:p>
            <a:r>
              <a:rPr lang="zh-CN" altLang="en-US" sz="3600">
                <a:latin typeface="STKaiti" charset="-122"/>
              </a:rPr>
              <a:t>指令</a:t>
            </a:r>
            <a:r>
              <a:rPr lang="zh-CN" altLang="en-US" sz="3600" dirty="0">
                <a:latin typeface="STKaiti" charset="-122"/>
              </a:rPr>
              <a:t>操作码的位数限制指令系统中的指令条数！</a:t>
            </a:r>
            <a:endParaRPr lang="zh-CN" altLang="en-US" sz="3600" dirty="0">
              <a:effectLst/>
              <a:latin typeface="STKaiti" charset="-122"/>
            </a:endParaRPr>
          </a:p>
        </p:txBody>
      </p:sp>
    </p:spTree>
    <p:extLst>
      <p:ext uri="{BB962C8B-B14F-4D97-AF65-F5344CB8AC3E}">
        <p14:creationId xmlns:p14="http://schemas.microsoft.com/office/powerpoint/2010/main" val="1147320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zh-CN" altLang="en-US" dirty="0"/>
            </a:br>
            <a:br>
              <a:rPr lang="zh-CN" altLang="en-US" dirty="0"/>
            </a:br>
            <a:r>
              <a:rPr lang="zh-CN" altLang="en-US" dirty="0"/>
              <a:t>操作数个数与来源</a:t>
            </a:r>
            <a:endParaRPr kumimoji="1" lang="zh-CN" altLang="en-US" dirty="0"/>
          </a:p>
        </p:txBody>
      </p:sp>
      <p:sp>
        <p:nvSpPr>
          <p:cNvPr id="3" name="Content Placeholder 2"/>
          <p:cNvSpPr>
            <a:spLocks noGrp="1"/>
          </p:cNvSpPr>
          <p:nvPr>
            <p:ph idx="1"/>
          </p:nvPr>
        </p:nvSpPr>
        <p:spPr>
          <a:xfrm>
            <a:off x="457200" y="1219200"/>
            <a:ext cx="4690864" cy="4910138"/>
          </a:xfrm>
        </p:spPr>
        <p:txBody>
          <a:bodyPr/>
          <a:lstStyle/>
          <a:p>
            <a:r>
              <a:rPr lang="zh-CN" altLang="en-US" dirty="0"/>
              <a:t>指令操作数个数</a:t>
            </a:r>
          </a:p>
          <a:p>
            <a:pPr lvl="1"/>
            <a:r>
              <a:rPr lang="zh-CN" altLang="en-US" dirty="0"/>
              <a:t>无操作数指令（零地址指令）</a:t>
            </a:r>
          </a:p>
          <a:p>
            <a:pPr lvl="1"/>
            <a:r>
              <a:rPr lang="zh-CN" altLang="en-US" dirty="0"/>
              <a:t>单操作数指令（一地址指令）</a:t>
            </a:r>
          </a:p>
          <a:p>
            <a:pPr lvl="1"/>
            <a:r>
              <a:rPr lang="zh-CN" altLang="en-US" dirty="0"/>
              <a:t>双操作数指令（二地址指令）</a:t>
            </a:r>
          </a:p>
          <a:p>
            <a:pPr lvl="1"/>
            <a:r>
              <a:rPr lang="zh-CN" altLang="en-US" dirty="0"/>
              <a:t>三操作数指令（三地址指令）</a:t>
            </a:r>
          </a:p>
          <a:p>
            <a:pPr lvl="1"/>
            <a:r>
              <a:rPr lang="zh-CN" altLang="en-US" dirty="0"/>
              <a:t>多操作数指令（多地址指令）</a:t>
            </a:r>
          </a:p>
          <a:p>
            <a:r>
              <a:rPr lang="zh-CN" altLang="en-US" dirty="0"/>
              <a:t>指令操作数来源和去向</a:t>
            </a:r>
          </a:p>
          <a:p>
            <a:pPr lvl="1"/>
            <a:r>
              <a:rPr lang="en-US" altLang="zh-CN" dirty="0"/>
              <a:t>CPU</a:t>
            </a:r>
            <a:r>
              <a:rPr lang="zh-CN" altLang="en-US" dirty="0"/>
              <a:t>内部的通用寄存器</a:t>
            </a:r>
          </a:p>
          <a:p>
            <a:pPr lvl="1"/>
            <a:r>
              <a:rPr lang="zh-CN" altLang="en-US" dirty="0"/>
              <a:t>输入输出设备（接口）的一个寄存器</a:t>
            </a:r>
          </a:p>
          <a:p>
            <a:pPr lvl="1"/>
            <a:r>
              <a:rPr lang="zh-CN" altLang="en-US" dirty="0"/>
              <a:t>主存储器的一个存储单元</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24</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5724128" y="2348880"/>
            <a:ext cx="2539671" cy="2345556"/>
          </a:xfrm>
          <a:prstGeom prst="rect">
            <a:avLst/>
          </a:prstGeom>
        </p:spPr>
      </p:pic>
    </p:spTree>
    <p:extLst>
      <p:ext uri="{BB962C8B-B14F-4D97-AF65-F5344CB8AC3E}">
        <p14:creationId xmlns:p14="http://schemas.microsoft.com/office/powerpoint/2010/main" val="179098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指令操作码的扩展技术</a:t>
            </a:r>
          </a:p>
        </p:txBody>
      </p:sp>
      <p:sp>
        <p:nvSpPr>
          <p:cNvPr id="3" name="Content Placeholder 2"/>
          <p:cNvSpPr>
            <a:spLocks noGrp="1"/>
          </p:cNvSpPr>
          <p:nvPr>
            <p:ph idx="1"/>
          </p:nvPr>
        </p:nvSpPr>
        <p:spPr/>
        <p:txBody>
          <a:bodyPr/>
          <a:lstStyle/>
          <a:p>
            <a:r>
              <a:rPr lang="zh-CN" altLang="en-US" dirty="0"/>
              <a:t>假设某机器的指令长度为</a:t>
            </a:r>
            <a:r>
              <a:rPr lang="en-US" altLang="zh-CN" b="1" dirty="0"/>
              <a:t>16</a:t>
            </a:r>
            <a:r>
              <a:rPr lang="zh-CN" altLang="en-US" dirty="0"/>
              <a:t>位，包括</a:t>
            </a:r>
            <a:r>
              <a:rPr lang="en-US" altLang="zh-CN" b="1" dirty="0"/>
              <a:t>4</a:t>
            </a:r>
            <a:r>
              <a:rPr lang="zh-CN" altLang="en-US" dirty="0"/>
              <a:t>位基本操作码和三个</a:t>
            </a:r>
            <a:r>
              <a:rPr lang="en-US" altLang="zh-CN" b="1" dirty="0"/>
              <a:t>4</a:t>
            </a:r>
            <a:r>
              <a:rPr lang="zh-CN" altLang="en-US" dirty="0"/>
              <a:t>位地址码段。</a:t>
            </a:r>
          </a:p>
          <a:p>
            <a:endParaRPr kumimoji="1" lang="en-US" altLang="zh-CN" dirty="0"/>
          </a:p>
          <a:p>
            <a:endParaRPr lang="en-US" altLang="zh-CN" dirty="0"/>
          </a:p>
          <a:p>
            <a:endParaRPr kumimoji="1" lang="en-US" altLang="zh-CN" dirty="0"/>
          </a:p>
          <a:p>
            <a:r>
              <a:rPr lang="en-US" altLang="zh-CN" b="1" dirty="0"/>
              <a:t>4 </a:t>
            </a:r>
            <a:r>
              <a:rPr lang="zh-CN" altLang="en-US" dirty="0"/>
              <a:t>位基本操作码可表示</a:t>
            </a:r>
            <a:r>
              <a:rPr lang="en-US" altLang="zh-CN" b="1" dirty="0"/>
              <a:t>16</a:t>
            </a:r>
            <a:r>
              <a:rPr lang="zh-CN" altLang="en-US" dirty="0"/>
              <a:t>个状态，</a:t>
            </a:r>
          </a:p>
          <a:p>
            <a:r>
              <a:rPr lang="zh-CN" altLang="en-US" dirty="0"/>
              <a:t>如用</a:t>
            </a:r>
            <a:r>
              <a:rPr lang="en-US" altLang="zh-CN" b="1" dirty="0"/>
              <a:t>4 </a:t>
            </a:r>
            <a:r>
              <a:rPr lang="zh-CN" altLang="en-US" dirty="0"/>
              <a:t>位操作码，则能表示</a:t>
            </a:r>
            <a:r>
              <a:rPr lang="en-US" altLang="zh-CN" b="1" dirty="0"/>
              <a:t>16 </a:t>
            </a:r>
            <a:r>
              <a:rPr lang="zh-CN" altLang="en-US" dirty="0"/>
              <a:t>条三地址指令，</a:t>
            </a:r>
          </a:p>
          <a:p>
            <a:r>
              <a:rPr lang="zh-CN" altLang="en-US" dirty="0"/>
              <a:t>若用</a:t>
            </a:r>
            <a:r>
              <a:rPr lang="en-US" altLang="zh-CN" b="1" dirty="0"/>
              <a:t>8 </a:t>
            </a:r>
            <a:r>
              <a:rPr lang="zh-CN" altLang="en-US" dirty="0"/>
              <a:t>位操作码，则可表示</a:t>
            </a:r>
            <a:r>
              <a:rPr lang="en-US" altLang="zh-CN" b="1" dirty="0"/>
              <a:t>256 </a:t>
            </a:r>
            <a:r>
              <a:rPr lang="zh-CN" altLang="en-US" dirty="0"/>
              <a:t>条二地址指令，</a:t>
            </a:r>
          </a:p>
          <a:p>
            <a:r>
              <a:rPr lang="zh-CN" altLang="en-US" dirty="0"/>
              <a:t>而用</a:t>
            </a:r>
            <a:r>
              <a:rPr lang="en-US" altLang="zh-CN" b="1" dirty="0"/>
              <a:t>12</a:t>
            </a:r>
            <a:r>
              <a:rPr lang="zh-CN" altLang="en-US" dirty="0"/>
              <a:t>位操作码，则可表示</a:t>
            </a:r>
            <a:r>
              <a:rPr lang="en-US" altLang="zh-CN" b="1" dirty="0"/>
              <a:t>4096</a:t>
            </a:r>
            <a:r>
              <a:rPr lang="zh-CN" altLang="en-US" dirty="0"/>
              <a:t>条一地址指令，</a:t>
            </a:r>
          </a:p>
          <a:p>
            <a:r>
              <a:rPr lang="zh-CN" altLang="en-US" dirty="0"/>
              <a:t>若</a:t>
            </a:r>
            <a:r>
              <a:rPr lang="en-US" altLang="zh-CN" b="1" dirty="0"/>
              <a:t>16</a:t>
            </a:r>
            <a:r>
              <a:rPr lang="zh-CN" altLang="en-US" dirty="0"/>
              <a:t>位全用作操作码，则可表示</a:t>
            </a:r>
            <a:r>
              <a:rPr lang="en-US" altLang="zh-CN" b="1" dirty="0"/>
              <a:t>65536</a:t>
            </a:r>
            <a:r>
              <a:rPr lang="zh-CN" altLang="en-US" dirty="0"/>
              <a:t>条零地址指令</a:t>
            </a:r>
          </a:p>
          <a:p>
            <a:endParaRPr kumimoji="1" lang="en-US" altLang="zh-CN" dirty="0"/>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25</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568450" y="2132856"/>
            <a:ext cx="6007100" cy="1282700"/>
          </a:xfrm>
          <a:prstGeom prst="rect">
            <a:avLst/>
          </a:prstGeom>
        </p:spPr>
      </p:pic>
    </p:spTree>
    <p:extLst>
      <p:ext uri="{BB962C8B-B14F-4D97-AF65-F5344CB8AC3E}">
        <p14:creationId xmlns:p14="http://schemas.microsoft.com/office/powerpoint/2010/main" val="1473543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zh-CN" altLang="en-US" dirty="0"/>
            </a:br>
            <a:br>
              <a:rPr lang="zh-CN" altLang="en-US" dirty="0"/>
            </a:br>
            <a:r>
              <a:rPr lang="zh-CN" altLang="en-US" dirty="0"/>
              <a:t>指令操作码的扩展技术</a:t>
            </a:r>
            <a:endParaRPr kumimoji="1" lang="zh-CN" altLang="en-US" dirty="0"/>
          </a:p>
        </p:txBody>
      </p:sp>
      <p:sp>
        <p:nvSpPr>
          <p:cNvPr id="3" name="Content Placeholder 2"/>
          <p:cNvSpPr>
            <a:spLocks noGrp="1"/>
          </p:cNvSpPr>
          <p:nvPr>
            <p:ph idx="1"/>
          </p:nvPr>
        </p:nvSpPr>
        <p:spPr/>
        <p:txBody>
          <a:bodyPr/>
          <a:lstStyle/>
          <a:p>
            <a:r>
              <a:rPr lang="zh-CN" altLang="en-US" dirty="0"/>
              <a:t>若需要在</a:t>
            </a:r>
            <a:r>
              <a:rPr lang="en-US" altLang="zh-CN" b="1" dirty="0"/>
              <a:t>16</a:t>
            </a:r>
            <a:r>
              <a:rPr lang="zh-CN" altLang="en-US" dirty="0"/>
              <a:t>位字长的指令中能够同时支持三地址、二地址、一地址指令各</a:t>
            </a:r>
            <a:r>
              <a:rPr lang="en-US" altLang="zh-CN" b="1" dirty="0"/>
              <a:t>15</a:t>
            </a:r>
            <a:r>
              <a:rPr lang="zh-CN" altLang="en-US" dirty="0"/>
              <a:t>条，零地址指令</a:t>
            </a:r>
            <a:r>
              <a:rPr lang="en-US" altLang="zh-CN" b="1" dirty="0"/>
              <a:t>16</a:t>
            </a:r>
            <a:r>
              <a:rPr lang="zh-CN" altLang="en-US" dirty="0"/>
              <a:t>条，则可以选用如下方案的变长操作码实现：</a:t>
            </a:r>
          </a:p>
          <a:p>
            <a:r>
              <a:rPr lang="en-US" altLang="zh-CN" dirty="0"/>
              <a:t>15</a:t>
            </a:r>
            <a:r>
              <a:rPr lang="zh-CN" altLang="en-US" dirty="0"/>
              <a:t>条三地址指令的操作码为：</a:t>
            </a:r>
            <a:r>
              <a:rPr lang="en-US" altLang="zh-CN" dirty="0"/>
              <a:t>0000 ~ 1110</a:t>
            </a:r>
          </a:p>
          <a:p>
            <a:r>
              <a:rPr lang="cs-CZ" dirty="0"/>
              <a:t>15条二地址指令的操作码的高4 位选用1111，低4 位用0000 ~ 1110, </a:t>
            </a:r>
            <a:r>
              <a:rPr lang="cs-CZ" dirty="0" err="1"/>
              <a:t>即得到</a:t>
            </a:r>
            <a:r>
              <a:rPr lang="cs-CZ" dirty="0"/>
              <a:t>: 11110000 ~ 11111110</a:t>
            </a:r>
          </a:p>
          <a:p>
            <a:r>
              <a:rPr lang="cs-CZ" dirty="0"/>
              <a:t>15条一地址指令的操作码的高8位选用11111111,</a:t>
            </a:r>
            <a:r>
              <a:rPr lang="zh-CN" altLang="en-US" dirty="0"/>
              <a:t> </a:t>
            </a:r>
            <a:r>
              <a:rPr lang="cs-CZ" dirty="0"/>
              <a:t>低4 位用0000 ~ 1110, </a:t>
            </a:r>
            <a:r>
              <a:rPr lang="cs-CZ" dirty="0" err="1"/>
              <a:t>即</a:t>
            </a:r>
            <a:r>
              <a:rPr lang="cs-CZ" dirty="0"/>
              <a:t>: 111111110000 ~111111111110</a:t>
            </a:r>
          </a:p>
          <a:p>
            <a:r>
              <a:rPr lang="cs-CZ" dirty="0"/>
              <a:t>16条零地址指令的操作码的高12位每位均用1，低4 </a:t>
            </a:r>
            <a:r>
              <a:rPr lang="cs-CZ" dirty="0" err="1"/>
              <a:t>位随意</a:t>
            </a:r>
            <a:r>
              <a:rPr lang="cs-CZ" dirty="0"/>
              <a:t>, </a:t>
            </a:r>
            <a:r>
              <a:rPr lang="cs-CZ" dirty="0" err="1"/>
              <a:t>即</a:t>
            </a:r>
            <a:r>
              <a:rPr lang="cs-CZ" dirty="0"/>
              <a:t>: 1111111111110000~1111111111111111</a:t>
            </a:r>
          </a:p>
          <a:p>
            <a:endParaRPr lang="cs-CZ" dirty="0"/>
          </a:p>
          <a:p>
            <a:endParaRPr lang="cs-CZ" dirty="0"/>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26</a:t>
            </a:fld>
            <a:endParaRPr lang="zh-CN" altLang="en-US">
              <a:solidFill>
                <a:srgbClr val="1F497D"/>
              </a:solidFill>
            </a:endParaRPr>
          </a:p>
        </p:txBody>
      </p:sp>
    </p:spTree>
    <p:extLst>
      <p:ext uri="{BB962C8B-B14F-4D97-AF65-F5344CB8AC3E}">
        <p14:creationId xmlns:p14="http://schemas.microsoft.com/office/powerpoint/2010/main" val="810421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zh-CN" altLang="en-US" dirty="0"/>
            </a:br>
            <a:br>
              <a:rPr lang="zh-CN" altLang="en-US" dirty="0"/>
            </a:br>
            <a:r>
              <a:rPr lang="zh-CN" altLang="en-US" dirty="0"/>
              <a:t>指令操作码扩展技术</a:t>
            </a:r>
            <a:endParaRPr kumimoji="1" lang="zh-CN" altLang="en-US" dirty="0"/>
          </a:p>
        </p:txBody>
      </p:sp>
      <p:sp>
        <p:nvSpPr>
          <p:cNvPr id="3" name="Content Placeholder 2"/>
          <p:cNvSpPr>
            <a:spLocks noGrp="1"/>
          </p:cNvSpPr>
          <p:nvPr>
            <p:ph idx="1"/>
          </p:nvPr>
        </p:nvSpPr>
        <p:spPr/>
        <p:txBody>
          <a:bodyPr/>
          <a:lstStyle/>
          <a:p>
            <a:r>
              <a:rPr lang="zh-CN" altLang="en-US" dirty="0"/>
              <a:t>前面介绍的操作码扩展方案中，每次扩展</a:t>
            </a:r>
            <a:r>
              <a:rPr lang="en-US" altLang="zh-CN" dirty="0"/>
              <a:t>4</a:t>
            </a:r>
            <a:r>
              <a:rPr lang="zh-CN" altLang="en-US" dirty="0"/>
              <a:t>位并仅保留了一个编码用于接下来的扩展过程，当每次扩展的位数和保留的位数变化时，后面可扩展的指令条数就可以变化。例如在</a:t>
            </a:r>
            <a:r>
              <a:rPr lang="en-US" altLang="zh-CN" dirty="0"/>
              <a:t>16</a:t>
            </a:r>
            <a:r>
              <a:rPr lang="zh-CN" altLang="en-US" dirty="0"/>
              <a:t>位字中的指令字中，可以选用如下方案支持三地址指令、二地址指令、一地址指令和零地址指令</a:t>
            </a:r>
            <a:r>
              <a:rPr lang="en-US" altLang="zh-CN" dirty="0"/>
              <a:t>14</a:t>
            </a:r>
            <a:r>
              <a:rPr lang="zh-CN" altLang="en-US" dirty="0"/>
              <a:t>、</a:t>
            </a:r>
            <a:r>
              <a:rPr lang="en-US" altLang="zh-CN" dirty="0"/>
              <a:t>30</a:t>
            </a:r>
            <a:r>
              <a:rPr lang="zh-CN" altLang="en-US" dirty="0"/>
              <a:t>、</a:t>
            </a:r>
            <a:r>
              <a:rPr lang="en-US" altLang="zh-CN" dirty="0"/>
              <a:t>31</a:t>
            </a:r>
            <a:r>
              <a:rPr lang="zh-CN" altLang="en-US" dirty="0"/>
              <a:t>、</a:t>
            </a:r>
            <a:r>
              <a:rPr lang="en-US" altLang="zh-CN" dirty="0"/>
              <a:t>16</a:t>
            </a:r>
            <a:r>
              <a:rPr lang="zh-CN" altLang="en-US" dirty="0"/>
              <a:t>条：</a:t>
            </a:r>
          </a:p>
          <a:p>
            <a:pPr lvl="1"/>
            <a:r>
              <a:rPr lang="cs-CZ" b="1" dirty="0"/>
              <a:t>14</a:t>
            </a:r>
            <a:r>
              <a:rPr lang="cs-CZ" dirty="0"/>
              <a:t>条三地址为：</a:t>
            </a:r>
            <a:r>
              <a:rPr lang="cs-CZ" b="1" dirty="0"/>
              <a:t>0000 ~ 1101 (</a:t>
            </a:r>
            <a:r>
              <a:rPr lang="cs-CZ" dirty="0"/>
              <a:t>保留</a:t>
            </a:r>
            <a:r>
              <a:rPr lang="cs-CZ" b="1" dirty="0"/>
              <a:t>1110</a:t>
            </a:r>
            <a:r>
              <a:rPr lang="cs-CZ" dirty="0"/>
              <a:t>、</a:t>
            </a:r>
            <a:r>
              <a:rPr lang="cs-CZ" b="1" dirty="0"/>
              <a:t>1111 </a:t>
            </a:r>
            <a:r>
              <a:rPr lang="cs-CZ" dirty="0" err="1"/>
              <a:t>两个码</a:t>
            </a:r>
            <a:r>
              <a:rPr lang="cs-CZ" b="1" dirty="0"/>
              <a:t>)</a:t>
            </a:r>
            <a:endParaRPr lang="cs-CZ" dirty="0"/>
          </a:p>
          <a:p>
            <a:pPr lvl="1"/>
            <a:r>
              <a:rPr lang="cs-CZ" altLang="zh-CN" dirty="0"/>
              <a:t>30</a:t>
            </a:r>
            <a:r>
              <a:rPr lang="zh-CN" altLang="cs-CZ" dirty="0"/>
              <a:t>条二地址为：</a:t>
            </a:r>
            <a:r>
              <a:rPr lang="cs-CZ" altLang="zh-CN" dirty="0"/>
              <a:t>11</a:t>
            </a:r>
            <a:r>
              <a:rPr lang="cs-CZ" altLang="zh-CN" dirty="0">
                <a:solidFill>
                  <a:srgbClr val="FF0000"/>
                </a:solidFill>
              </a:rPr>
              <a:t>10</a:t>
            </a:r>
            <a:r>
              <a:rPr lang="cs-CZ" altLang="zh-CN" dirty="0"/>
              <a:t>0000 ~11</a:t>
            </a:r>
            <a:r>
              <a:rPr lang="cs-CZ" altLang="zh-CN" dirty="0">
                <a:solidFill>
                  <a:srgbClr val="FF0000"/>
                </a:solidFill>
              </a:rPr>
              <a:t>11</a:t>
            </a:r>
            <a:r>
              <a:rPr lang="cs-CZ" altLang="zh-CN" dirty="0"/>
              <a:t>1101 </a:t>
            </a:r>
            <a:r>
              <a:rPr lang="zh-CN" altLang="cs-CZ" dirty="0"/>
              <a:t>（保留</a:t>
            </a:r>
            <a:r>
              <a:rPr lang="cs-CZ" altLang="zh-CN" dirty="0"/>
              <a:t>2</a:t>
            </a:r>
            <a:r>
              <a:rPr lang="zh-CN" altLang="cs-CZ" dirty="0"/>
              <a:t>个码）</a:t>
            </a:r>
            <a:endParaRPr lang="en-US" altLang="zh-CN" dirty="0"/>
          </a:p>
          <a:p>
            <a:pPr lvl="1"/>
            <a:r>
              <a:rPr lang="cs-CZ" altLang="zh-CN" dirty="0"/>
              <a:t>31</a:t>
            </a:r>
            <a:r>
              <a:rPr lang="zh-CN" altLang="cs-CZ" dirty="0"/>
              <a:t>条一地址为：</a:t>
            </a:r>
            <a:r>
              <a:rPr lang="cs-CZ" altLang="zh-CN" dirty="0"/>
              <a:t>111111</a:t>
            </a:r>
            <a:r>
              <a:rPr lang="cs-CZ" altLang="zh-CN" dirty="0">
                <a:solidFill>
                  <a:srgbClr val="FF0000"/>
                </a:solidFill>
              </a:rPr>
              <a:t>10</a:t>
            </a:r>
            <a:r>
              <a:rPr lang="cs-CZ" altLang="zh-CN" dirty="0"/>
              <a:t>0000 ~111111</a:t>
            </a:r>
            <a:r>
              <a:rPr lang="cs-CZ" altLang="zh-CN" dirty="0">
                <a:solidFill>
                  <a:srgbClr val="FF0000"/>
                </a:solidFill>
              </a:rPr>
              <a:t>11</a:t>
            </a:r>
            <a:r>
              <a:rPr lang="cs-CZ" altLang="zh-CN" dirty="0"/>
              <a:t>1110 (</a:t>
            </a:r>
            <a:r>
              <a:rPr lang="zh-CN" altLang="cs-CZ" dirty="0"/>
              <a:t>保留</a:t>
            </a:r>
            <a:r>
              <a:rPr lang="cs-CZ" altLang="zh-CN" dirty="0"/>
              <a:t>1</a:t>
            </a:r>
            <a:r>
              <a:rPr lang="zh-CN" altLang="cs-CZ" dirty="0"/>
              <a:t>个码</a:t>
            </a:r>
            <a:r>
              <a:rPr lang="cs-CZ" altLang="zh-CN" dirty="0"/>
              <a:t>)</a:t>
            </a:r>
          </a:p>
          <a:p>
            <a:pPr lvl="1"/>
            <a:r>
              <a:rPr lang="cs-CZ" altLang="zh-CN" dirty="0"/>
              <a:t>16</a:t>
            </a:r>
            <a:r>
              <a:rPr lang="zh-CN" altLang="cs-CZ" dirty="0"/>
              <a:t>条零地址为：</a:t>
            </a:r>
            <a:r>
              <a:rPr lang="cs-CZ" altLang="zh-CN" dirty="0">
                <a:solidFill>
                  <a:srgbClr val="FF0000"/>
                </a:solidFill>
              </a:rPr>
              <a:t>111111111111</a:t>
            </a:r>
            <a:r>
              <a:rPr lang="cs-CZ" altLang="zh-CN" dirty="0"/>
              <a:t>0000~</a:t>
            </a:r>
            <a:r>
              <a:rPr lang="cs-CZ" altLang="zh-CN" dirty="0">
                <a:solidFill>
                  <a:srgbClr val="FF0000"/>
                </a:solidFill>
              </a:rPr>
              <a:t>111111111111</a:t>
            </a:r>
            <a:r>
              <a:rPr lang="cs-CZ" altLang="zh-CN" dirty="0"/>
              <a:t>1111</a:t>
            </a:r>
          </a:p>
          <a:p>
            <a:pPr lvl="1"/>
            <a:endParaRPr lang="cs-CZ" altLang="zh-CN" dirty="0"/>
          </a:p>
          <a:p>
            <a:pPr lvl="1"/>
            <a:endParaRPr lang="zh-CN" altLang="cs-CZ" dirty="0"/>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27</a:t>
            </a:fld>
            <a:endParaRPr lang="zh-CN" altLang="en-US">
              <a:solidFill>
                <a:srgbClr val="1F497D"/>
              </a:solidFill>
            </a:endParaRPr>
          </a:p>
        </p:txBody>
      </p:sp>
    </p:spTree>
    <p:extLst>
      <p:ext uri="{BB962C8B-B14F-4D97-AF65-F5344CB8AC3E}">
        <p14:creationId xmlns:p14="http://schemas.microsoft.com/office/powerpoint/2010/main" val="1923846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指令操作码扩展技术</a:t>
            </a:r>
            <a:endParaRPr kumimoji="1" lang="zh-CN" altLang="en-US" dirty="0"/>
          </a:p>
        </p:txBody>
      </p:sp>
      <p:sp>
        <p:nvSpPr>
          <p:cNvPr id="3" name="Content Placeholder 2"/>
          <p:cNvSpPr>
            <a:spLocks noGrp="1"/>
          </p:cNvSpPr>
          <p:nvPr>
            <p:ph idx="1"/>
          </p:nvPr>
        </p:nvSpPr>
        <p:spPr>
          <a:xfrm>
            <a:off x="457200" y="1219200"/>
            <a:ext cx="8229600" cy="1129680"/>
          </a:xfrm>
        </p:spPr>
        <p:txBody>
          <a:bodyPr/>
          <a:lstStyle/>
          <a:p>
            <a:r>
              <a:rPr lang="mr-IN" altLang="zh-CN" dirty="0"/>
              <a:t>(PDP–11 </a:t>
            </a:r>
            <a:r>
              <a:rPr lang="zh-CN" altLang="mr-IN" dirty="0"/>
              <a:t>指令为例</a:t>
            </a:r>
            <a:r>
              <a:rPr lang="mr-IN" altLang="zh-CN" dirty="0"/>
              <a:t>)</a:t>
            </a:r>
          </a:p>
          <a:p>
            <a:r>
              <a:rPr lang="zh-CN" altLang="en-US" dirty="0"/>
              <a:t>指令字长有</a:t>
            </a:r>
            <a:r>
              <a:rPr lang="en-US" altLang="zh-CN" dirty="0"/>
              <a:t>16 </a:t>
            </a:r>
            <a:r>
              <a:rPr lang="zh-CN" altLang="en-US" dirty="0"/>
              <a:t>位、</a:t>
            </a:r>
            <a:r>
              <a:rPr lang="en-US" altLang="zh-CN" dirty="0"/>
              <a:t>32 </a:t>
            </a:r>
            <a:r>
              <a:rPr lang="zh-CN" altLang="en-US" dirty="0"/>
              <a:t>位、</a:t>
            </a:r>
            <a:r>
              <a:rPr lang="en-US" altLang="zh-CN" dirty="0"/>
              <a:t>48 </a:t>
            </a:r>
            <a:r>
              <a:rPr lang="zh-CN" altLang="en-US" dirty="0"/>
              <a:t>位三种</a:t>
            </a:r>
            <a:r>
              <a:rPr lang="en-US" altLang="zh-CN" dirty="0"/>
              <a:t>(1</a:t>
            </a:r>
            <a:r>
              <a:rPr lang="zh-CN" altLang="en-US" dirty="0"/>
              <a:t>字、</a:t>
            </a:r>
            <a:r>
              <a:rPr lang="en-US" altLang="zh-CN" dirty="0"/>
              <a:t>2</a:t>
            </a:r>
            <a:r>
              <a:rPr lang="zh-CN" altLang="en-US" dirty="0"/>
              <a:t>字、</a:t>
            </a:r>
            <a:r>
              <a:rPr lang="en-US" altLang="zh-CN" dirty="0"/>
              <a:t>3</a:t>
            </a:r>
            <a:r>
              <a:rPr lang="zh-CN" altLang="en-US" dirty="0"/>
              <a:t>字</a:t>
            </a:r>
            <a:r>
              <a:rPr lang="en-US" altLang="zh-CN" dirty="0"/>
              <a:t>)</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28</a:t>
            </a:fld>
            <a:endParaRPr lang="zh-CN" altLang="en-US">
              <a:solidFill>
                <a:srgbClr val="1F497D"/>
              </a:solidFill>
            </a:endParaRPr>
          </a:p>
        </p:txBody>
      </p:sp>
      <p:pic>
        <p:nvPicPr>
          <p:cNvPr id="6" name="Picture 5"/>
          <p:cNvPicPr>
            <a:picLocks noChangeAspect="1"/>
          </p:cNvPicPr>
          <p:nvPr/>
        </p:nvPicPr>
        <p:blipFill>
          <a:blip r:embed="rId2"/>
          <a:stretch>
            <a:fillRect/>
          </a:stretch>
        </p:blipFill>
        <p:spPr>
          <a:xfrm>
            <a:off x="1591667" y="2425080"/>
            <a:ext cx="5932412" cy="3380184"/>
          </a:xfrm>
          <a:prstGeom prst="rect">
            <a:avLst/>
          </a:prstGeom>
        </p:spPr>
      </p:pic>
    </p:spTree>
    <p:extLst>
      <p:ext uri="{BB962C8B-B14F-4D97-AF65-F5344CB8AC3E}">
        <p14:creationId xmlns:p14="http://schemas.microsoft.com/office/powerpoint/2010/main" val="225579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IBM</a:t>
            </a:r>
            <a:r>
              <a:rPr kumimoji="1" lang="zh-CN" altLang="en-US" dirty="0"/>
              <a:t> </a:t>
            </a:r>
            <a:r>
              <a:rPr kumimoji="1" lang="en-US" altLang="zh-CN" dirty="0"/>
              <a:t>360</a:t>
            </a:r>
            <a:r>
              <a:rPr kumimoji="1" lang="zh-CN" altLang="en-US" dirty="0"/>
              <a:t>指令格式</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29</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259632" y="1628800"/>
            <a:ext cx="6768752" cy="4159615"/>
          </a:xfrm>
          <a:prstGeom prst="rect">
            <a:avLst/>
          </a:prstGeom>
        </p:spPr>
      </p:pic>
    </p:spTree>
    <p:extLst>
      <p:ext uri="{BB962C8B-B14F-4D97-AF65-F5344CB8AC3E}">
        <p14:creationId xmlns:p14="http://schemas.microsoft.com/office/powerpoint/2010/main" val="408331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重点和难点</a:t>
            </a:r>
          </a:p>
        </p:txBody>
      </p:sp>
      <p:sp>
        <p:nvSpPr>
          <p:cNvPr id="3" name="Content Placeholder 2"/>
          <p:cNvSpPr>
            <a:spLocks noGrp="1"/>
          </p:cNvSpPr>
          <p:nvPr>
            <p:ph idx="1"/>
          </p:nvPr>
        </p:nvSpPr>
        <p:spPr/>
        <p:txBody>
          <a:bodyPr/>
          <a:lstStyle/>
          <a:p>
            <a:r>
              <a:rPr lang="zh-CN" altLang="en-US" sz="2400" dirty="0"/>
              <a:t>单条指令功能的实现</a:t>
            </a:r>
          </a:p>
          <a:p>
            <a:pPr lvl="1"/>
            <a:r>
              <a:rPr lang="zh-CN" altLang="en-US" sz="2000" dirty="0"/>
              <a:t>如何设计指令的数据通路？</a:t>
            </a:r>
          </a:p>
          <a:p>
            <a:pPr lvl="1"/>
            <a:r>
              <a:rPr lang="zh-CN" altLang="en-US" sz="2000" dirty="0"/>
              <a:t>如何划分指令的执行步骤</a:t>
            </a:r>
            <a:r>
              <a:rPr lang="en-US" altLang="zh-CN" sz="2000" dirty="0"/>
              <a:t>?</a:t>
            </a:r>
            <a:endParaRPr lang="zh-CN" altLang="en-US" sz="2000" dirty="0"/>
          </a:p>
          <a:p>
            <a:pPr lvl="1"/>
            <a:r>
              <a:rPr lang="zh-CN" altLang="en-US" sz="2000" dirty="0"/>
              <a:t>如何根据指令得到控制信号？</a:t>
            </a:r>
          </a:p>
          <a:p>
            <a:r>
              <a:rPr lang="zh-CN" altLang="en-US" sz="2400" dirty="0"/>
              <a:t>机器语言程序的自动执行</a:t>
            </a:r>
          </a:p>
          <a:p>
            <a:pPr lvl="1"/>
            <a:r>
              <a:rPr lang="zh-CN" altLang="en-US" sz="2000" dirty="0"/>
              <a:t>指令之间如何衔接？</a:t>
            </a:r>
          </a:p>
          <a:p>
            <a:r>
              <a:rPr lang="zh-CN" altLang="en-US" sz="2400" dirty="0"/>
              <a:t>提高性能</a:t>
            </a:r>
          </a:p>
          <a:p>
            <a:pPr lvl="1"/>
            <a:r>
              <a:rPr lang="zh-CN" altLang="en-US" sz="2000" dirty="0"/>
              <a:t>在不增加太多硬件的情况下如何提高性能？</a:t>
            </a:r>
          </a:p>
          <a:p>
            <a:r>
              <a:rPr lang="zh-CN" altLang="en-US" sz="2400" dirty="0"/>
              <a:t>实现途径</a:t>
            </a:r>
          </a:p>
          <a:p>
            <a:pPr lvl="1"/>
            <a:r>
              <a:rPr lang="zh-CN" altLang="en-US" sz="2000" dirty="0"/>
              <a:t>控制信号生成：组合逻辑或微程序</a:t>
            </a:r>
          </a:p>
          <a:p>
            <a:pPr lvl="1"/>
            <a:r>
              <a:rPr lang="zh-CN" altLang="en-US" sz="2000" dirty="0"/>
              <a:t>程序自动执行：</a:t>
            </a:r>
            <a:r>
              <a:rPr lang="en-US" altLang="zh-CN" sz="2000" dirty="0"/>
              <a:t>PC </a:t>
            </a:r>
            <a:r>
              <a:rPr lang="zh-CN" altLang="en-US" sz="2000" dirty="0"/>
              <a:t>、节拍和下地址</a:t>
            </a:r>
          </a:p>
          <a:p>
            <a:pPr lvl="1"/>
            <a:r>
              <a:rPr lang="zh-CN" altLang="en-US" sz="2000" dirty="0"/>
              <a:t>指令系统：</a:t>
            </a:r>
            <a:r>
              <a:rPr lang="en-US" altLang="zh-CN" sz="2000" dirty="0"/>
              <a:t>RISC</a:t>
            </a:r>
            <a:r>
              <a:rPr lang="zh-CN" altLang="en-US" sz="2000" dirty="0"/>
              <a:t>和</a:t>
            </a:r>
            <a:r>
              <a:rPr lang="en-US" altLang="zh-CN" sz="2000" dirty="0"/>
              <a:t>CISC</a:t>
            </a:r>
          </a:p>
          <a:p>
            <a:pPr lvl="1"/>
            <a:r>
              <a:rPr lang="zh-CN" altLang="en-US" sz="2000" dirty="0"/>
              <a:t>提高性能：指令流水</a:t>
            </a:r>
          </a:p>
          <a:p>
            <a:endParaRPr kumimoji="1" lang="zh-CN" altLang="en-US" sz="24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a:t>
            </a:fld>
            <a:endParaRPr lang="zh-CN" altLang="en-US" dirty="0">
              <a:solidFill>
                <a:srgbClr val="1F497D"/>
              </a:solidFill>
            </a:endParaRPr>
          </a:p>
        </p:txBody>
      </p:sp>
    </p:spTree>
    <p:extLst>
      <p:ext uri="{BB962C8B-B14F-4D97-AF65-F5344CB8AC3E}">
        <p14:creationId xmlns:p14="http://schemas.microsoft.com/office/powerpoint/2010/main" val="135804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寻址方式</a:t>
            </a:r>
          </a:p>
        </p:txBody>
      </p:sp>
      <p:sp>
        <p:nvSpPr>
          <p:cNvPr id="3" name="Content Placeholder 2"/>
          <p:cNvSpPr>
            <a:spLocks noGrp="1"/>
          </p:cNvSpPr>
          <p:nvPr>
            <p:ph idx="1"/>
          </p:nvPr>
        </p:nvSpPr>
        <p:spPr/>
        <p:txBody>
          <a:bodyPr/>
          <a:lstStyle/>
          <a:p>
            <a:r>
              <a:rPr lang="zh-CN" altLang="en-US" sz="2000"/>
              <a:t>寻址</a:t>
            </a:r>
            <a:r>
              <a:rPr lang="zh-CN" altLang="en-US" sz="2000" dirty="0"/>
              <a:t>方式（又称编址方式）指的是确定本条指令的操作数地址及下一条要执行的指令地址的方法。</a:t>
            </a:r>
          </a:p>
          <a:p>
            <a:r>
              <a:rPr lang="zh-CN" altLang="en-US" sz="2000" dirty="0"/>
              <a:t>不同的计算机系统</a:t>
            </a:r>
            <a:r>
              <a:rPr lang="en-US" altLang="zh-CN" sz="2000" dirty="0"/>
              <a:t>,</a:t>
            </a:r>
            <a:r>
              <a:rPr lang="zh-CN" altLang="en-US" sz="2000" dirty="0"/>
              <a:t>使用数目和功能不同的寻址方式，其实现的复杂程度和运行性能各不相同。有的计算机寻址方式较少，而有些计算机采用多种寻址方式。</a:t>
            </a:r>
          </a:p>
          <a:p>
            <a:r>
              <a:rPr lang="zh-CN" altLang="en-US" sz="2000" dirty="0"/>
              <a:t>通常需要在指令中为每一个操作数专设一个地址字段，用来表示数据的来源或去向的地址。在指令中给出的操作数（或指令）的地址被称为形式地址，使用形式地址信息并按一定规则计算出来或读操作得到的一个数值才是数据（或指令）的实际地址。在指令的操作数地址字段，可能要指出：</a:t>
            </a:r>
          </a:p>
          <a:p>
            <a:r>
              <a:rPr lang="zh-CN" altLang="en-US" sz="2000" dirty="0"/>
              <a:t>①运算器中的累加器的编号或专用寄存器名称（编号）</a:t>
            </a:r>
          </a:p>
          <a:p>
            <a:r>
              <a:rPr lang="zh-CN" altLang="en-US" sz="2000" dirty="0"/>
              <a:t>②输入</a:t>
            </a:r>
            <a:r>
              <a:rPr lang="en-US" altLang="zh-CN" sz="2000" dirty="0"/>
              <a:t>/</a:t>
            </a:r>
            <a:r>
              <a:rPr lang="zh-CN" altLang="en-US" sz="2000" dirty="0"/>
              <a:t>输出指令中用到的</a:t>
            </a:r>
            <a:r>
              <a:rPr lang="en-US" altLang="zh-CN" sz="2000" dirty="0"/>
              <a:t>I/O </a:t>
            </a:r>
            <a:r>
              <a:rPr lang="zh-CN" altLang="en-US" sz="2000" dirty="0"/>
              <a:t>设备的入出端口地址</a:t>
            </a:r>
          </a:p>
          <a:p>
            <a:r>
              <a:rPr lang="zh-CN" altLang="en-US" sz="2000" dirty="0"/>
              <a:t>③内存储器的一个存储单元（或一</a:t>
            </a:r>
            <a:r>
              <a:rPr lang="en-US" altLang="zh-CN" sz="2000" dirty="0"/>
              <a:t>I/O</a:t>
            </a:r>
            <a:r>
              <a:rPr lang="zh-CN" altLang="en-US" sz="2000" dirty="0"/>
              <a:t>设备）的地址</a:t>
            </a:r>
          </a:p>
          <a:p>
            <a:r>
              <a:rPr lang="zh-CN" altLang="en-US" sz="2000" dirty="0"/>
              <a:t>有多种基本寻址方式和某些复合寻址方式</a:t>
            </a:r>
            <a:r>
              <a:rPr lang="en-US" altLang="zh-CN" sz="2000" dirty="0"/>
              <a:t>,</a:t>
            </a:r>
            <a:r>
              <a:rPr lang="zh-CN" altLang="en-US" sz="2000" dirty="0"/>
              <a:t>简介如下。</a:t>
            </a:r>
          </a:p>
          <a:p>
            <a:endParaRPr kumimoji="1" lang="zh-CN" altLang="en-US" sz="20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30</a:t>
            </a:fld>
            <a:endParaRPr lang="zh-CN" altLang="en-US">
              <a:solidFill>
                <a:srgbClr val="1F497D"/>
              </a:solidFill>
            </a:endParaRPr>
          </a:p>
        </p:txBody>
      </p:sp>
    </p:spTree>
    <p:extLst>
      <p:ext uri="{BB962C8B-B14F-4D97-AF65-F5344CB8AC3E}">
        <p14:creationId xmlns:p14="http://schemas.microsoft.com/office/powerpoint/2010/main" val="3633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立即数寻址</a:t>
            </a:r>
          </a:p>
        </p:txBody>
      </p:sp>
      <p:sp>
        <p:nvSpPr>
          <p:cNvPr id="3" name="Content Placeholder 2"/>
          <p:cNvSpPr>
            <a:spLocks noGrp="1"/>
          </p:cNvSpPr>
          <p:nvPr>
            <p:ph idx="1"/>
          </p:nvPr>
        </p:nvSpPr>
        <p:spPr/>
        <p:txBody>
          <a:bodyPr/>
          <a:lstStyle/>
          <a:p>
            <a:r>
              <a:rPr lang="zh-CN" altLang="en-US" dirty="0"/>
              <a:t>所需的一个操作数在指令的地址字段部分直接给出。</a:t>
            </a:r>
          </a:p>
          <a:p>
            <a:r>
              <a:rPr lang="zh-CN" altLang="en-US" dirty="0"/>
              <a:t> </a:t>
            </a:r>
            <a:r>
              <a:rPr lang="en-US" altLang="zh-CN" dirty="0" err="1"/>
              <a:t>Num</a:t>
            </a:r>
            <a:r>
              <a:rPr lang="en-US" altLang="zh-CN" dirty="0"/>
              <a:t> </a:t>
            </a:r>
            <a:r>
              <a:rPr lang="zh-CN" altLang="en-US" dirty="0"/>
              <a:t>即为操作数的值</a:t>
            </a:r>
            <a:endParaRPr lang="en-US" altLang="zh-CN" dirty="0"/>
          </a:p>
          <a:p>
            <a:r>
              <a:rPr kumimoji="1" lang="zh-CN" altLang="en-US" dirty="0"/>
              <a:t>           </a:t>
            </a:r>
            <a:endParaRPr kumimoji="1" lang="en-US" altLang="zh-CN" dirty="0"/>
          </a:p>
          <a:p>
            <a:endParaRPr lang="en-US" altLang="zh-CN" dirty="0"/>
          </a:p>
          <a:p>
            <a:pPr lvl="1"/>
            <a:r>
              <a:rPr lang="zh-CN" altLang="en-US" dirty="0"/>
              <a:t>适用于操作数固定的情况，取指同时取得操作数，指令执行阶段不必到存储器中取操作数，提高了指令执行速度； </a:t>
            </a:r>
          </a:p>
          <a:p>
            <a:pPr lvl="1"/>
            <a:r>
              <a:rPr lang="zh-CN" altLang="en-US" dirty="0"/>
              <a:t>当该立即数的值较小</a:t>
            </a:r>
            <a:r>
              <a:rPr lang="en-US" altLang="zh-CN" dirty="0"/>
              <a:t>(</a:t>
            </a:r>
            <a:r>
              <a:rPr lang="zh-CN" altLang="en-US" dirty="0"/>
              <a:t>占用位数少</a:t>
            </a:r>
            <a:r>
              <a:rPr lang="en-US" altLang="zh-CN" dirty="0"/>
              <a:t>)</a:t>
            </a:r>
            <a:r>
              <a:rPr lang="zh-CN" altLang="en-US" dirty="0"/>
              <a:t>时，可在指令字第一个字中直接给出，否则需要用指令的第二个字提供。</a:t>
            </a:r>
          </a:p>
          <a:p>
            <a:r>
              <a:rPr lang="zh-CN" altLang="en-US" dirty="0"/>
              <a:t>例：</a:t>
            </a:r>
            <a:r>
              <a:rPr lang="en-US" altLang="zh-CN" dirty="0" err="1"/>
              <a:t>Num</a:t>
            </a:r>
            <a:r>
              <a:rPr lang="en-US" altLang="zh-CN" dirty="0"/>
              <a:t> </a:t>
            </a:r>
            <a:r>
              <a:rPr lang="zh-CN" altLang="en-US" dirty="0"/>
              <a:t>＝ </a:t>
            </a:r>
            <a:r>
              <a:rPr lang="en-US" altLang="zh-CN" dirty="0"/>
              <a:t>1234H</a:t>
            </a:r>
            <a:r>
              <a:rPr lang="zh-CN" altLang="en-US" dirty="0"/>
              <a:t>，指令的一个操作数就是</a:t>
            </a:r>
            <a:r>
              <a:rPr lang="en-US" altLang="zh-CN" dirty="0"/>
              <a:t>1234H </a:t>
            </a:r>
          </a:p>
          <a:p>
            <a:r>
              <a:rPr lang="zh-CN" altLang="en-US" dirty="0"/>
              <a:t>这里的</a:t>
            </a:r>
            <a:r>
              <a:rPr lang="en-US" altLang="zh-CN" dirty="0"/>
              <a:t>H </a:t>
            </a:r>
            <a:r>
              <a:rPr lang="zh-CN" altLang="en-US" dirty="0"/>
              <a:t>表示</a:t>
            </a:r>
            <a:r>
              <a:rPr lang="en-US" altLang="zh-CN" dirty="0"/>
              <a:t>1234 </a:t>
            </a:r>
            <a:r>
              <a:rPr lang="zh-CN" altLang="en-US" dirty="0"/>
              <a:t>是</a:t>
            </a:r>
            <a:r>
              <a:rPr lang="en-US" altLang="zh-CN" dirty="0"/>
              <a:t>16 </a:t>
            </a:r>
            <a:r>
              <a:rPr lang="zh-CN" altLang="en-US" dirty="0"/>
              <a:t>进制的值</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31</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4427984" y="1844824"/>
            <a:ext cx="3721100" cy="1193800"/>
          </a:xfrm>
          <a:prstGeom prst="rect">
            <a:avLst/>
          </a:prstGeom>
        </p:spPr>
      </p:pic>
    </p:spTree>
    <p:extLst>
      <p:ext uri="{BB962C8B-B14F-4D97-AF65-F5344CB8AC3E}">
        <p14:creationId xmlns:p14="http://schemas.microsoft.com/office/powerpoint/2010/main" val="1014532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直接寻址</a:t>
            </a:r>
          </a:p>
        </p:txBody>
      </p:sp>
      <p:sp>
        <p:nvSpPr>
          <p:cNvPr id="3" name="Content Placeholder 2"/>
          <p:cNvSpPr>
            <a:spLocks noGrp="1"/>
          </p:cNvSpPr>
          <p:nvPr>
            <p:ph idx="1"/>
          </p:nvPr>
        </p:nvSpPr>
        <p:spPr>
          <a:xfrm>
            <a:off x="457200" y="1219200"/>
            <a:ext cx="5698976" cy="4910138"/>
          </a:xfrm>
        </p:spPr>
        <p:txBody>
          <a:bodyPr/>
          <a:lstStyle/>
          <a:p>
            <a:r>
              <a:rPr lang="zh-CN" altLang="en-US" sz="2400" dirty="0"/>
              <a:t>在指令的地址码字段，直接给出所需的操作数</a:t>
            </a:r>
            <a:r>
              <a:rPr lang="en-US" altLang="zh-CN" sz="2400" b="1" dirty="0"/>
              <a:t>(</a:t>
            </a:r>
            <a:r>
              <a:rPr lang="zh-CN" altLang="en-US" sz="2400" dirty="0"/>
              <a:t>或指令</a:t>
            </a:r>
            <a:r>
              <a:rPr lang="en-US" altLang="zh-CN" sz="2400" b="1" dirty="0"/>
              <a:t>) </a:t>
            </a:r>
            <a:r>
              <a:rPr lang="zh-CN" altLang="en-US" sz="2400" dirty="0"/>
              <a:t>在存储器中的地址。</a:t>
            </a:r>
          </a:p>
          <a:p>
            <a:endParaRPr kumimoji="1" lang="en-US" altLang="zh-CN" sz="2400" dirty="0"/>
          </a:p>
          <a:p>
            <a:endParaRPr lang="en-US" altLang="zh-CN" sz="2400" dirty="0"/>
          </a:p>
          <a:p>
            <a:endParaRPr kumimoji="1" lang="en-US" altLang="zh-CN" sz="2400" dirty="0"/>
          </a:p>
          <a:p>
            <a:endParaRPr lang="zh-CN" altLang="en-US" sz="2400" dirty="0"/>
          </a:p>
          <a:p>
            <a:r>
              <a:rPr lang="en-US" altLang="zh-CN" sz="2400" dirty="0" err="1"/>
              <a:t>Addr</a:t>
            </a:r>
            <a:r>
              <a:rPr lang="en-US" altLang="zh-CN" sz="2400" dirty="0"/>
              <a:t> </a:t>
            </a:r>
            <a:r>
              <a:rPr lang="zh-CN" altLang="en-US" sz="2400" dirty="0"/>
              <a:t>为操作数在存储器中的地址， 或转移指令等用到的指令地址。</a:t>
            </a:r>
            <a:endParaRPr lang="en-US" altLang="zh-CN" sz="2400" dirty="0"/>
          </a:p>
          <a:p>
            <a:r>
              <a:rPr lang="zh-CN" altLang="en-US" sz="2400" dirty="0"/>
              <a:t>例：</a:t>
            </a:r>
            <a:r>
              <a:rPr lang="en-US" altLang="zh-CN" sz="2400" dirty="0" err="1"/>
              <a:t>Addr</a:t>
            </a:r>
            <a:r>
              <a:rPr lang="en-US" altLang="zh-CN" sz="2400" dirty="0"/>
              <a:t> = 5718H </a:t>
            </a:r>
            <a:r>
              <a:rPr lang="zh-CN" altLang="en-US" sz="2400" dirty="0"/>
              <a:t>，可能是下一条指令的地址或一个操作数的地址，若</a:t>
            </a:r>
            <a:r>
              <a:rPr lang="en-US" altLang="zh-CN" sz="2400" dirty="0"/>
              <a:t>[5718H] = 3</a:t>
            </a:r>
            <a:r>
              <a:rPr lang="zh-CN" altLang="en-US" sz="2400" dirty="0"/>
              <a:t>，则用</a:t>
            </a:r>
            <a:r>
              <a:rPr lang="en-US" altLang="zh-CN" sz="2400" dirty="0"/>
              <a:t>5718H </a:t>
            </a:r>
            <a:r>
              <a:rPr lang="zh-CN" altLang="en-US" sz="2400" dirty="0"/>
              <a:t>作地址，从内存储器单元中读出的操作数就是</a:t>
            </a:r>
            <a:r>
              <a:rPr lang="en-US" altLang="zh-CN" sz="2400" dirty="0"/>
              <a:t>3</a:t>
            </a:r>
            <a:r>
              <a:rPr lang="zh-CN" altLang="en-US" sz="2400" dirty="0"/>
              <a:t>。</a:t>
            </a:r>
          </a:p>
          <a:p>
            <a:endParaRPr lang="zh-CN" altLang="en-US" sz="2400" dirty="0"/>
          </a:p>
          <a:p>
            <a:endParaRPr kumimoji="1" lang="zh-CN" altLang="en-US" sz="24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32</a:t>
            </a:fld>
            <a:endParaRPr lang="zh-CN" altLang="en-US" dirty="0">
              <a:solidFill>
                <a:srgbClr val="1F497D"/>
              </a:solidFill>
            </a:endParaRPr>
          </a:p>
        </p:txBody>
      </p:sp>
      <p:sp>
        <p:nvSpPr>
          <p:cNvPr id="5" name="Rectangle 4"/>
          <p:cNvSpPr/>
          <p:nvPr/>
        </p:nvSpPr>
        <p:spPr bwMode="auto">
          <a:xfrm>
            <a:off x="6156176" y="1844824"/>
            <a:ext cx="1584176" cy="309634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6" name="Rectangle 5"/>
          <p:cNvSpPr/>
          <p:nvPr/>
        </p:nvSpPr>
        <p:spPr bwMode="auto">
          <a:xfrm>
            <a:off x="775692" y="2420888"/>
            <a:ext cx="1008112"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OP</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7" name="Rectangle 6"/>
          <p:cNvSpPr/>
          <p:nvPr/>
        </p:nvSpPr>
        <p:spPr bwMode="auto">
          <a:xfrm>
            <a:off x="1790948" y="2420888"/>
            <a:ext cx="1556916"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mr-IN" altLang="zh-CN" dirty="0">
                <a:solidFill>
                  <a:schemeClr val="tx1"/>
                </a:solidFill>
                <a:latin typeface="Arial" pitchFamily="34" charset="0"/>
                <a:ea typeface="宋体" pitchFamily="2" charset="-122"/>
              </a:rPr>
              <a:t>……</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8" name="Rectangle 7"/>
          <p:cNvSpPr/>
          <p:nvPr/>
        </p:nvSpPr>
        <p:spPr bwMode="auto">
          <a:xfrm>
            <a:off x="3347864" y="2420888"/>
            <a:ext cx="1008112"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err="1">
                <a:solidFill>
                  <a:schemeClr val="tx1"/>
                </a:solidFill>
                <a:latin typeface="Arial" pitchFamily="34" charset="0"/>
                <a:ea typeface="宋体" pitchFamily="2" charset="-122"/>
              </a:rPr>
              <a:t>Addr</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9" name="Rectangle 8"/>
          <p:cNvSpPr/>
          <p:nvPr/>
        </p:nvSpPr>
        <p:spPr bwMode="auto">
          <a:xfrm>
            <a:off x="6156176" y="3392996"/>
            <a:ext cx="1584176"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solidFill>
                  <a:schemeClr val="tx1"/>
                </a:solidFill>
                <a:latin typeface="Arial" pitchFamily="34" charset="0"/>
                <a:ea typeface="宋体" pitchFamily="2" charset="-122"/>
              </a:rPr>
              <a:t>操作数</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cxnSp>
        <p:nvCxnSpPr>
          <p:cNvPr id="13" name="Elbow Connector 12"/>
          <p:cNvCxnSpPr>
            <a:stCxn id="8" idx="2"/>
            <a:endCxn id="9" idx="1"/>
          </p:cNvCxnSpPr>
          <p:nvPr/>
        </p:nvCxnSpPr>
        <p:spPr bwMode="auto">
          <a:xfrm rot="16200000" flipH="1">
            <a:off x="4644008" y="2132856"/>
            <a:ext cx="720080" cy="2304256"/>
          </a:xfrm>
          <a:prstGeom prst="bentConnector2">
            <a:avLst/>
          </a:prstGeom>
          <a:ln>
            <a:headEnd type="none" w="med" len="med"/>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05151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zh-CN" altLang="en-US" dirty="0"/>
            </a:br>
            <a:br>
              <a:rPr lang="zh-CN" altLang="en-US" dirty="0"/>
            </a:br>
            <a:r>
              <a:rPr lang="zh-CN" altLang="en-US" dirty="0"/>
              <a:t>寄存器寻址</a:t>
            </a:r>
            <a:r>
              <a:rPr lang="en-US" altLang="zh-CN" b="1" dirty="0"/>
              <a:t>/</a:t>
            </a:r>
            <a:r>
              <a:rPr lang="zh-CN" altLang="en-US" dirty="0"/>
              <a:t>寄存器间址</a:t>
            </a:r>
            <a:endParaRPr kumimoji="1" lang="zh-CN" altLang="en-US" dirty="0"/>
          </a:p>
        </p:txBody>
      </p:sp>
      <p:sp>
        <p:nvSpPr>
          <p:cNvPr id="3" name="Content Placeholder 2"/>
          <p:cNvSpPr>
            <a:spLocks noGrp="1"/>
          </p:cNvSpPr>
          <p:nvPr>
            <p:ph idx="1"/>
          </p:nvPr>
        </p:nvSpPr>
        <p:spPr/>
        <p:txBody>
          <a:bodyPr/>
          <a:lstStyle/>
          <a:p>
            <a:r>
              <a:rPr lang="zh-CN" altLang="en-US" sz="2400" dirty="0"/>
              <a:t>计算机的</a:t>
            </a:r>
            <a:r>
              <a:rPr lang="en-US" altLang="zh-CN" sz="2400" dirty="0"/>
              <a:t>CPU</a:t>
            </a:r>
            <a:r>
              <a:rPr lang="zh-CN" altLang="en-US" sz="2400" dirty="0"/>
              <a:t>中设置有一定数量的通用寄存器，用于存放操作数、操作数地址或中间结果。假如指令地址码字段给出某一通用寄存器的编号</a:t>
            </a:r>
            <a:r>
              <a:rPr lang="en-US" altLang="zh-CN" sz="2400" dirty="0"/>
              <a:t>(</a:t>
            </a:r>
            <a:r>
              <a:rPr lang="zh-CN" altLang="en-US" sz="2400" dirty="0"/>
              <a:t>地址</a:t>
            </a:r>
            <a:r>
              <a:rPr lang="en-US" altLang="zh-CN" sz="2400" dirty="0"/>
              <a:t>)</a:t>
            </a:r>
            <a:r>
              <a:rPr lang="zh-CN" altLang="en-US" sz="2400" dirty="0"/>
              <a:t>，且所需的操作数就在这一寄存器中，这就是寄存器寻址方式；若该寄存器中存放的是操作数在内存储器中所在单元的地址，这就是寄存器间接寻址方式。可通过指令的操作码或另设一个字段，来区分这两种不同的寻址方式。</a:t>
            </a:r>
          </a:p>
          <a:p>
            <a:endParaRPr lang="en-US" altLang="zh-CN" sz="2400" dirty="0"/>
          </a:p>
          <a:p>
            <a:r>
              <a:rPr lang="zh-CN" altLang="en-US" sz="2400" dirty="0"/>
              <a:t>例：</a:t>
            </a:r>
            <a:r>
              <a:rPr lang="en-US" altLang="zh-CN" sz="2400" dirty="0" err="1"/>
              <a:t>RegNo</a:t>
            </a:r>
            <a:r>
              <a:rPr lang="en-US" altLang="zh-CN" sz="2400" dirty="0"/>
              <a:t>.=5</a:t>
            </a:r>
            <a:r>
              <a:rPr lang="zh-CN" altLang="en-US" sz="2400" dirty="0"/>
              <a:t>，使用</a:t>
            </a:r>
            <a:r>
              <a:rPr lang="en-US" altLang="zh-CN" sz="2400" dirty="0"/>
              <a:t>5# </a:t>
            </a:r>
            <a:r>
              <a:rPr lang="zh-CN" altLang="en-US" sz="2400" dirty="0"/>
              <a:t>累加器， </a:t>
            </a:r>
          </a:p>
          <a:p>
            <a:r>
              <a:rPr lang="zh-CN" altLang="en-US" sz="2400" dirty="0"/>
              <a:t>此时若</a:t>
            </a:r>
            <a:r>
              <a:rPr lang="en-US" altLang="zh-CN" sz="2400" dirty="0"/>
              <a:t>5# </a:t>
            </a:r>
            <a:r>
              <a:rPr lang="zh-CN" altLang="en-US" sz="2400" dirty="0"/>
              <a:t>累加器中的内容为</a:t>
            </a:r>
            <a:r>
              <a:rPr lang="en-US" altLang="zh-CN" sz="2400" dirty="0"/>
              <a:t>7</a:t>
            </a:r>
            <a:r>
              <a:rPr lang="zh-CN" altLang="en-US" sz="2400" dirty="0"/>
              <a:t>，可记为</a:t>
            </a:r>
            <a:r>
              <a:rPr lang="en-US" altLang="zh-CN" sz="2400" dirty="0"/>
              <a:t>(R5)=7</a:t>
            </a:r>
            <a:r>
              <a:rPr lang="zh-CN" altLang="en-US" sz="2400" dirty="0"/>
              <a:t>， </a:t>
            </a:r>
          </a:p>
          <a:p>
            <a:r>
              <a:rPr lang="zh-CN" altLang="en-US" sz="2400" dirty="0"/>
              <a:t>对寄存器寻址，操作数就是寄存器中的数值</a:t>
            </a:r>
            <a:r>
              <a:rPr lang="en-US" altLang="zh-CN" sz="2400" dirty="0"/>
              <a:t>7 </a:t>
            </a:r>
          </a:p>
          <a:p>
            <a:r>
              <a:rPr lang="zh-CN" altLang="en-US" sz="2400" dirty="0"/>
              <a:t>对寄存器间接寻址，从内存</a:t>
            </a:r>
            <a:r>
              <a:rPr lang="en-US" altLang="zh-CN" sz="2400" dirty="0"/>
              <a:t>7# </a:t>
            </a:r>
            <a:r>
              <a:rPr lang="zh-CN" altLang="en-US" sz="2400" dirty="0"/>
              <a:t>单元读出来的数才是操作数</a:t>
            </a:r>
          </a:p>
          <a:p>
            <a:endParaRPr kumimoji="1" lang="zh-CN" altLang="en-US" sz="24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33</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4788024" y="3674269"/>
            <a:ext cx="3312368" cy="514760"/>
          </a:xfrm>
          <a:prstGeom prst="rect">
            <a:avLst/>
          </a:prstGeom>
        </p:spPr>
      </p:pic>
    </p:spTree>
    <p:extLst>
      <p:ext uri="{BB962C8B-B14F-4D97-AF65-F5344CB8AC3E}">
        <p14:creationId xmlns:p14="http://schemas.microsoft.com/office/powerpoint/2010/main" val="61971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变址寻址</a:t>
            </a:r>
            <a:endParaRPr kumimoji="1" lang="zh-CN" altLang="en-US" dirty="0"/>
          </a:p>
        </p:txBody>
      </p:sp>
      <p:sp>
        <p:nvSpPr>
          <p:cNvPr id="3" name="Content Placeholder 2"/>
          <p:cNvSpPr>
            <a:spLocks noGrp="1"/>
          </p:cNvSpPr>
          <p:nvPr>
            <p:ph idx="1"/>
          </p:nvPr>
        </p:nvSpPr>
        <p:spPr/>
        <p:txBody>
          <a:bodyPr/>
          <a:lstStyle/>
          <a:p>
            <a:r>
              <a:rPr lang="zh-CN" altLang="en-US" dirty="0"/>
              <a:t>操作数的地址由指定的变址寄存器（由</a:t>
            </a:r>
            <a:r>
              <a:rPr lang="en-US" altLang="zh-CN" dirty="0" err="1"/>
              <a:t>Reg</a:t>
            </a:r>
            <a:r>
              <a:rPr lang="zh-CN" altLang="en-US" dirty="0"/>
              <a:t>指定）的内容和指令中的变址偏移量（</a:t>
            </a:r>
            <a:r>
              <a:rPr lang="en-US" altLang="zh-CN" dirty="0" err="1"/>
              <a:t>Disp</a:t>
            </a:r>
            <a:r>
              <a:rPr lang="zh-CN" altLang="en-US" dirty="0"/>
              <a:t>）相加得到。</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变址寄存器内容变化，变址偏移量不变，便于读写数组中的元素，是计算机中常用的一种寻址方式。</a:t>
            </a:r>
          </a:p>
          <a:p>
            <a:endParaRPr lang="zh-CN" altLang="en-US" dirty="0"/>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34</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607443" y="2276872"/>
            <a:ext cx="6444208" cy="2548313"/>
          </a:xfrm>
          <a:prstGeom prst="rect">
            <a:avLst/>
          </a:prstGeom>
        </p:spPr>
      </p:pic>
    </p:spTree>
    <p:extLst>
      <p:ext uri="{BB962C8B-B14F-4D97-AF65-F5344CB8AC3E}">
        <p14:creationId xmlns:p14="http://schemas.microsoft.com/office/powerpoint/2010/main" val="631070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相对寻址</a:t>
            </a:r>
          </a:p>
        </p:txBody>
      </p:sp>
      <p:sp>
        <p:nvSpPr>
          <p:cNvPr id="3" name="Content Placeholder 2"/>
          <p:cNvSpPr>
            <a:spLocks noGrp="1"/>
          </p:cNvSpPr>
          <p:nvPr>
            <p:ph idx="1"/>
          </p:nvPr>
        </p:nvSpPr>
        <p:spPr/>
        <p:txBody>
          <a:bodyPr/>
          <a:lstStyle/>
          <a:p>
            <a:r>
              <a:rPr lang="zh-CN" altLang="en-US" dirty="0"/>
              <a:t>指令的地址由程序计数器</a:t>
            </a:r>
            <a:r>
              <a:rPr lang="en-US" altLang="zh-CN" dirty="0"/>
              <a:t>PC </a:t>
            </a:r>
            <a:r>
              <a:rPr lang="zh-CN" altLang="en-US" dirty="0"/>
              <a:t>的内容（即当前执行指令的地址）和指令的相对寻址偏移量相加得到。</a:t>
            </a:r>
          </a:p>
          <a:p>
            <a:endParaRPr kumimoji="1" lang="en-US" altLang="zh-CN" dirty="0"/>
          </a:p>
          <a:p>
            <a:endParaRPr lang="en-US" altLang="zh-CN" dirty="0"/>
          </a:p>
          <a:p>
            <a:endParaRPr kumimoji="1" lang="en-US" altLang="zh-CN" dirty="0"/>
          </a:p>
          <a:p>
            <a:endParaRPr lang="en-US" altLang="zh-CN" dirty="0"/>
          </a:p>
          <a:p>
            <a:endParaRPr kumimoji="1" lang="en-US" altLang="zh-CN" dirty="0"/>
          </a:p>
          <a:p>
            <a:endParaRPr kumimoji="1" lang="en-US" altLang="zh-CN" dirty="0"/>
          </a:p>
          <a:p>
            <a:r>
              <a:rPr lang="zh-CN" altLang="en-US" dirty="0"/>
              <a:t>（</a:t>
            </a:r>
            <a:r>
              <a:rPr lang="en-US" altLang="zh-CN" dirty="0"/>
              <a:t>1</a:t>
            </a:r>
            <a:r>
              <a:rPr lang="zh-CN" altLang="en-US" dirty="0"/>
              <a:t>）主要用于转移指令，对浮动程序很有用。</a:t>
            </a:r>
          </a:p>
          <a:p>
            <a:r>
              <a:rPr lang="zh-CN" altLang="en-US" dirty="0"/>
              <a:t>（</a:t>
            </a:r>
            <a:r>
              <a:rPr lang="en-US" altLang="zh-CN" dirty="0"/>
              <a:t>2</a:t>
            </a:r>
            <a:r>
              <a:rPr lang="zh-CN" altLang="en-US" dirty="0"/>
              <a:t>）偏移量可正可负，通常用补码表示。</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35</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763688" y="2276872"/>
            <a:ext cx="5794474" cy="2327528"/>
          </a:xfrm>
          <a:prstGeom prst="rect">
            <a:avLst/>
          </a:prstGeom>
        </p:spPr>
      </p:pic>
    </p:spTree>
    <p:extLst>
      <p:ext uri="{BB962C8B-B14F-4D97-AF65-F5344CB8AC3E}">
        <p14:creationId xmlns:p14="http://schemas.microsoft.com/office/powerpoint/2010/main" val="2049692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间接寻址</a:t>
            </a:r>
            <a:endParaRPr kumimoji="1" lang="zh-CN" altLang="en-US" dirty="0"/>
          </a:p>
        </p:txBody>
      </p:sp>
      <p:sp>
        <p:nvSpPr>
          <p:cNvPr id="3" name="Content Placeholder 2"/>
          <p:cNvSpPr>
            <a:spLocks noGrp="1"/>
          </p:cNvSpPr>
          <p:nvPr>
            <p:ph idx="1"/>
          </p:nvPr>
        </p:nvSpPr>
        <p:spPr>
          <a:xfrm>
            <a:off x="457200" y="1219200"/>
            <a:ext cx="5410944" cy="4910138"/>
          </a:xfrm>
        </p:spPr>
        <p:txBody>
          <a:bodyPr/>
          <a:lstStyle/>
          <a:p>
            <a:r>
              <a:rPr lang="zh-CN" altLang="en-US" sz="2400" dirty="0"/>
              <a:t>指令的地址码字段给出的内容既不是操作数，也不是操作数的地址，而是操作数（或指令）地址的地址， 这被称为间接寻址方式，多一次读内存储器的操作。</a:t>
            </a:r>
          </a:p>
          <a:p>
            <a:endParaRPr kumimoji="1" lang="en-US" altLang="zh-CN" sz="2400" dirty="0"/>
          </a:p>
          <a:p>
            <a:endParaRPr lang="en-US" altLang="zh-CN" sz="2400" dirty="0"/>
          </a:p>
          <a:p>
            <a:r>
              <a:rPr lang="zh-CN" altLang="en-US" sz="2400" dirty="0"/>
              <a:t>指令中的</a:t>
            </a:r>
            <a:r>
              <a:rPr lang="en-US" altLang="zh-CN" sz="2400" dirty="0" err="1"/>
              <a:t>Addr</a:t>
            </a:r>
            <a:r>
              <a:rPr lang="en-US" altLang="zh-CN" sz="2400" dirty="0"/>
              <a:t> </a:t>
            </a:r>
            <a:r>
              <a:rPr lang="zh-CN" altLang="en-US" sz="2400" dirty="0"/>
              <a:t>可以用其他寻址方式给出，例如变址寻址，这就成为变址寻址与间接寻址的复合寻址方式</a:t>
            </a:r>
          </a:p>
          <a:p>
            <a:endParaRPr kumimoji="1" lang="zh-CN" altLang="en-US" sz="24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36</a:t>
            </a:fld>
            <a:endParaRPr lang="zh-CN" altLang="en-US">
              <a:solidFill>
                <a:srgbClr val="1F497D"/>
              </a:solidFill>
            </a:endParaRPr>
          </a:p>
        </p:txBody>
      </p:sp>
      <p:sp>
        <p:nvSpPr>
          <p:cNvPr id="5" name="Rectangle 4"/>
          <p:cNvSpPr/>
          <p:nvPr/>
        </p:nvSpPr>
        <p:spPr bwMode="auto">
          <a:xfrm>
            <a:off x="6732240" y="2780928"/>
            <a:ext cx="1584176" cy="309634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6" name="Rectangle 5"/>
          <p:cNvSpPr/>
          <p:nvPr/>
        </p:nvSpPr>
        <p:spPr bwMode="auto">
          <a:xfrm>
            <a:off x="1351756" y="3356992"/>
            <a:ext cx="1008112"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OP</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7" name="Rectangle 6"/>
          <p:cNvSpPr/>
          <p:nvPr/>
        </p:nvSpPr>
        <p:spPr bwMode="auto">
          <a:xfrm>
            <a:off x="2367012" y="3356992"/>
            <a:ext cx="1556916"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mr-IN" altLang="zh-CN" dirty="0">
                <a:solidFill>
                  <a:schemeClr val="tx1"/>
                </a:solidFill>
                <a:latin typeface="Arial" pitchFamily="34" charset="0"/>
                <a:ea typeface="宋体" pitchFamily="2" charset="-122"/>
              </a:rPr>
              <a:t>……</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8" name="Rectangle 7"/>
          <p:cNvSpPr/>
          <p:nvPr/>
        </p:nvSpPr>
        <p:spPr bwMode="auto">
          <a:xfrm>
            <a:off x="3923928" y="3356992"/>
            <a:ext cx="1008112"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err="1">
                <a:solidFill>
                  <a:schemeClr val="tx1"/>
                </a:solidFill>
                <a:latin typeface="Arial" pitchFamily="34" charset="0"/>
                <a:ea typeface="宋体" pitchFamily="2" charset="-122"/>
              </a:rPr>
              <a:t>Addr</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9" name="Rectangle 8"/>
          <p:cNvSpPr/>
          <p:nvPr/>
        </p:nvSpPr>
        <p:spPr bwMode="auto">
          <a:xfrm>
            <a:off x="6732240" y="4329100"/>
            <a:ext cx="1584176"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solidFill>
                  <a:schemeClr val="tx1"/>
                </a:solidFill>
                <a:latin typeface="Arial" pitchFamily="34" charset="0"/>
                <a:ea typeface="宋体" pitchFamily="2" charset="-122"/>
              </a:rPr>
              <a:t>操作数</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cxnSp>
        <p:nvCxnSpPr>
          <p:cNvPr id="10" name="Elbow Connector 9"/>
          <p:cNvCxnSpPr>
            <a:stCxn id="8" idx="3"/>
          </p:cNvCxnSpPr>
          <p:nvPr/>
        </p:nvCxnSpPr>
        <p:spPr bwMode="auto">
          <a:xfrm flipV="1">
            <a:off x="4932040" y="3448261"/>
            <a:ext cx="1800200" cy="160759"/>
          </a:xfrm>
          <a:prstGeom prst="bentConnector3">
            <a:avLst>
              <a:gd name="adj1" fmla="val 50000"/>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11" name="Rectangle 10"/>
          <p:cNvSpPr/>
          <p:nvPr/>
        </p:nvSpPr>
        <p:spPr bwMode="auto">
          <a:xfrm>
            <a:off x="6732240" y="3196233"/>
            <a:ext cx="1584176"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solidFill>
                  <a:schemeClr val="tx1"/>
                </a:solidFill>
                <a:latin typeface="Arial" pitchFamily="34" charset="0"/>
                <a:ea typeface="宋体" pitchFamily="2" charset="-122"/>
              </a:rPr>
              <a:t>Addr1</a:t>
            </a:r>
          </a:p>
        </p:txBody>
      </p:sp>
      <p:cxnSp>
        <p:nvCxnSpPr>
          <p:cNvPr id="13" name="Elbow Connector 12"/>
          <p:cNvCxnSpPr>
            <a:stCxn id="11" idx="3"/>
            <a:endCxn id="9" idx="3"/>
          </p:cNvCxnSpPr>
          <p:nvPr/>
        </p:nvCxnSpPr>
        <p:spPr bwMode="auto">
          <a:xfrm>
            <a:off x="8316416" y="3448261"/>
            <a:ext cx="12700" cy="1132867"/>
          </a:xfrm>
          <a:prstGeom prst="bentConnector3">
            <a:avLst>
              <a:gd name="adj1" fmla="val 1800000"/>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16" name="Rectangle 15"/>
          <p:cNvSpPr/>
          <p:nvPr/>
        </p:nvSpPr>
        <p:spPr>
          <a:xfrm>
            <a:off x="5958408" y="4106838"/>
            <a:ext cx="773832" cy="1384995"/>
          </a:xfrm>
          <a:prstGeom prst="rect">
            <a:avLst/>
          </a:prstGeom>
        </p:spPr>
        <p:txBody>
          <a:bodyPr wrap="square">
            <a:spAutoFit/>
          </a:bodyPr>
          <a:lstStyle/>
          <a:p>
            <a:r>
              <a:rPr lang="zh-CN" altLang="en-US" sz="2800">
                <a:latin typeface="Helvetica" charset="0"/>
              </a:rPr>
              <a:t>存储器</a:t>
            </a:r>
            <a:endParaRPr lang="zh-CN" altLang="en-US" sz="2800">
              <a:effectLst/>
              <a:latin typeface="Helvetica" charset="0"/>
            </a:endParaRPr>
          </a:p>
        </p:txBody>
      </p:sp>
    </p:spTree>
    <p:extLst>
      <p:ext uri="{BB962C8B-B14F-4D97-AF65-F5344CB8AC3E}">
        <p14:creationId xmlns:p14="http://schemas.microsoft.com/office/powerpoint/2010/main" val="5708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基址寻址</a:t>
            </a:r>
          </a:p>
        </p:txBody>
      </p:sp>
      <p:sp>
        <p:nvSpPr>
          <p:cNvPr id="3" name="Content Placeholder 2"/>
          <p:cNvSpPr>
            <a:spLocks noGrp="1"/>
          </p:cNvSpPr>
          <p:nvPr>
            <p:ph idx="1"/>
          </p:nvPr>
        </p:nvSpPr>
        <p:spPr>
          <a:xfrm>
            <a:off x="457200" y="1219200"/>
            <a:ext cx="5770984" cy="4910138"/>
          </a:xfrm>
        </p:spPr>
        <p:txBody>
          <a:bodyPr/>
          <a:lstStyle/>
          <a:p>
            <a:r>
              <a:rPr lang="zh-CN" altLang="en-US" dirty="0"/>
              <a:t>在计算机中设置一个专用的基址寄存器，操作数（或指令）的地址通过基址寄存器的内容和指令中的地址码相加得到。</a:t>
            </a:r>
          </a:p>
          <a:p>
            <a:endParaRPr kumimoji="1" lang="en-US" altLang="zh-CN" dirty="0"/>
          </a:p>
          <a:p>
            <a:endParaRPr lang="en-US" altLang="zh-CN" dirty="0"/>
          </a:p>
          <a:p>
            <a:endParaRPr kumimoji="1" lang="en-US" altLang="zh-CN" dirty="0"/>
          </a:p>
          <a:p>
            <a:r>
              <a:rPr lang="zh-CN" altLang="en-US" dirty="0"/>
              <a:t>主要用于为程序或数据分配存储区，对多道程序或浮动程序很有用，解决了程序在存储器中的定位和扩大寻址空间等问题。</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37</a:t>
            </a:fld>
            <a:endParaRPr lang="zh-CN" altLang="en-US">
              <a:solidFill>
                <a:srgbClr val="1F497D"/>
              </a:solidFill>
            </a:endParaRPr>
          </a:p>
        </p:txBody>
      </p:sp>
      <p:pic>
        <p:nvPicPr>
          <p:cNvPr id="9" name="Picture 8"/>
          <p:cNvPicPr>
            <a:picLocks noChangeAspect="1"/>
          </p:cNvPicPr>
          <p:nvPr/>
        </p:nvPicPr>
        <p:blipFill>
          <a:blip r:embed="rId2"/>
          <a:stretch>
            <a:fillRect/>
          </a:stretch>
        </p:blipFill>
        <p:spPr>
          <a:xfrm>
            <a:off x="2843808" y="2492896"/>
            <a:ext cx="5916148" cy="2535492"/>
          </a:xfrm>
          <a:prstGeom prst="rect">
            <a:avLst/>
          </a:prstGeom>
        </p:spPr>
      </p:pic>
    </p:spTree>
    <p:extLst>
      <p:ext uri="{BB962C8B-B14F-4D97-AF65-F5344CB8AC3E}">
        <p14:creationId xmlns:p14="http://schemas.microsoft.com/office/powerpoint/2010/main" val="2094694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堆栈寻址</a:t>
            </a:r>
          </a:p>
        </p:txBody>
      </p:sp>
      <p:sp>
        <p:nvSpPr>
          <p:cNvPr id="3" name="Content Placeholder 2"/>
          <p:cNvSpPr>
            <a:spLocks noGrp="1"/>
          </p:cNvSpPr>
          <p:nvPr>
            <p:ph idx="1"/>
          </p:nvPr>
        </p:nvSpPr>
        <p:spPr/>
        <p:txBody>
          <a:bodyPr/>
          <a:lstStyle/>
          <a:p>
            <a:r>
              <a:rPr lang="zh-CN" altLang="en-US" sz="2400" dirty="0"/>
              <a:t>堆栈是内存储器中一块按“后进先出”原则进行读写的存储区，并通过一个专用的寄存器</a:t>
            </a:r>
            <a:r>
              <a:rPr lang="en-US" altLang="zh-CN" sz="2400" dirty="0"/>
              <a:t>(</a:t>
            </a:r>
            <a:r>
              <a:rPr lang="zh-CN" altLang="en-US" sz="2400" dirty="0"/>
              <a:t>称为</a:t>
            </a:r>
            <a:r>
              <a:rPr lang="zh-CN" altLang="en-US" sz="2400" dirty="0">
                <a:solidFill>
                  <a:srgbClr val="FF0000"/>
                </a:solidFill>
              </a:rPr>
              <a:t>堆栈指针</a:t>
            </a:r>
            <a:r>
              <a:rPr lang="en-US" altLang="zh-CN" sz="2400" dirty="0">
                <a:solidFill>
                  <a:srgbClr val="FF0000"/>
                </a:solidFill>
              </a:rPr>
              <a:t>SP</a:t>
            </a:r>
            <a:r>
              <a:rPr lang="en-US" altLang="zh-CN" sz="2400" dirty="0"/>
              <a:t>) </a:t>
            </a:r>
            <a:r>
              <a:rPr lang="zh-CN" altLang="en-US" sz="2400" dirty="0"/>
              <a:t>给出堆栈的栈顶地址，执行读写堆栈操作通常总在栈顶进行，故不必在指令中给出堆栈地址，而且在读写操作的前后伴随有自动修改</a:t>
            </a:r>
            <a:r>
              <a:rPr lang="en-US" altLang="zh-CN" sz="2400" dirty="0"/>
              <a:t>SP </a:t>
            </a:r>
            <a:r>
              <a:rPr lang="zh-CN" altLang="en-US" sz="2400" dirty="0"/>
              <a:t>内容的动作，确保使</a:t>
            </a:r>
            <a:r>
              <a:rPr lang="en-US" altLang="zh-CN" sz="2400" dirty="0"/>
              <a:t>SP </a:t>
            </a:r>
            <a:r>
              <a:rPr lang="zh-CN" altLang="en-US" sz="2400" dirty="0"/>
              <a:t>总是指向堆栈的栈顶。例如，</a:t>
            </a:r>
            <a:r>
              <a:rPr lang="zh-CN" altLang="en-US" sz="2400" dirty="0">
                <a:solidFill>
                  <a:srgbClr val="FF0000"/>
                </a:solidFill>
              </a:rPr>
              <a:t>按字寻址</a:t>
            </a:r>
            <a:r>
              <a:rPr lang="zh-CN" altLang="en-US" sz="2400" dirty="0"/>
              <a:t>时：</a:t>
            </a:r>
          </a:p>
          <a:p>
            <a:r>
              <a:rPr lang="zh-CN" altLang="en-US" sz="2400" dirty="0">
                <a:solidFill>
                  <a:srgbClr val="FF0000"/>
                </a:solidFill>
              </a:rPr>
              <a:t>入栈操作</a:t>
            </a:r>
            <a:r>
              <a:rPr lang="en-US" altLang="zh-CN" sz="2400" b="1" dirty="0"/>
              <a:t>:</a:t>
            </a:r>
            <a:r>
              <a:rPr lang="en-US" altLang="zh-CN" sz="2400" dirty="0"/>
              <a:t>SP -</a:t>
            </a:r>
            <a:r>
              <a:rPr lang="en-US" altLang="zh-CN" sz="2400" dirty="0">
                <a:solidFill>
                  <a:srgbClr val="FF0000"/>
                </a:solidFill>
              </a:rPr>
              <a:t>1</a:t>
            </a:r>
            <a:r>
              <a:rPr lang="en-US" altLang="zh-CN" sz="2400" dirty="0">
                <a:sym typeface="Wingdings"/>
              </a:rPr>
              <a:t></a:t>
            </a:r>
            <a:r>
              <a:rPr lang="en-US" altLang="zh-CN" sz="2400" dirty="0"/>
              <a:t>SP </a:t>
            </a:r>
            <a:r>
              <a:rPr lang="zh-CN" altLang="en-US" sz="2400" dirty="0"/>
              <a:t>和</a:t>
            </a:r>
            <a:r>
              <a:rPr lang="en-US" altLang="zh-CN" sz="2400" dirty="0"/>
              <a:t>AR</a:t>
            </a:r>
            <a:r>
              <a:rPr lang="zh-CN" altLang="en-US" sz="2400" dirty="0"/>
              <a:t>，即</a:t>
            </a:r>
            <a:r>
              <a:rPr lang="en-US" altLang="zh-CN" sz="2400" dirty="0"/>
              <a:t>SP </a:t>
            </a:r>
            <a:r>
              <a:rPr lang="zh-CN" altLang="en-US" sz="2400" dirty="0"/>
              <a:t>的内容减</a:t>
            </a:r>
            <a:r>
              <a:rPr lang="en-US" altLang="zh-CN" sz="2400" dirty="0"/>
              <a:t>1 </a:t>
            </a:r>
            <a:r>
              <a:rPr lang="zh-CN" altLang="en-US" sz="2400" dirty="0"/>
              <a:t>存回</a:t>
            </a:r>
            <a:r>
              <a:rPr lang="en-US" altLang="zh-CN" sz="2400" dirty="0"/>
              <a:t>SP,</a:t>
            </a:r>
            <a:r>
              <a:rPr lang="zh-CN" altLang="en-US" sz="2400" dirty="0"/>
              <a:t>并送入内存地址寄存器，接下来才可以把数据写到堆栈中，这是因为需要把数据写到新开辟出来的栈顶单元中。</a:t>
            </a:r>
          </a:p>
          <a:p>
            <a:r>
              <a:rPr lang="zh-CN" altLang="en-US" sz="2400" dirty="0">
                <a:solidFill>
                  <a:srgbClr val="FF0000"/>
                </a:solidFill>
              </a:rPr>
              <a:t>出栈操作</a:t>
            </a:r>
            <a:r>
              <a:rPr lang="en-US" altLang="zh-CN" sz="2400" dirty="0"/>
              <a:t>: SP </a:t>
            </a:r>
            <a:r>
              <a:rPr lang="en-US" altLang="zh-CN" sz="2400" dirty="0">
                <a:sym typeface="Wingdings"/>
              </a:rPr>
              <a:t></a:t>
            </a:r>
            <a:r>
              <a:rPr lang="en-US" altLang="zh-CN" sz="2400" dirty="0"/>
              <a:t>AR</a:t>
            </a:r>
            <a:r>
              <a:rPr lang="zh-CN" altLang="en-US" sz="2400" dirty="0"/>
              <a:t>，完成一次读堆栈操作后，还要执行一次</a:t>
            </a:r>
            <a:r>
              <a:rPr lang="en-US" altLang="zh-CN" sz="2400" dirty="0"/>
              <a:t>SP +</a:t>
            </a:r>
            <a:r>
              <a:rPr lang="en-US" altLang="zh-CN" sz="2400" dirty="0">
                <a:solidFill>
                  <a:srgbClr val="FF0000"/>
                </a:solidFill>
              </a:rPr>
              <a:t>1</a:t>
            </a:r>
            <a:r>
              <a:rPr lang="en-US" altLang="zh-CN" sz="2400" dirty="0">
                <a:sym typeface="Wingdings"/>
              </a:rPr>
              <a:t></a:t>
            </a:r>
            <a:r>
              <a:rPr lang="en-US" altLang="zh-CN" sz="2400" dirty="0"/>
              <a:t>SP </a:t>
            </a:r>
            <a:r>
              <a:rPr lang="zh-CN" altLang="en-US" sz="2400" dirty="0"/>
              <a:t>的操作，用于修改</a:t>
            </a:r>
            <a:r>
              <a:rPr lang="en-US" altLang="zh-CN" sz="2400" dirty="0"/>
              <a:t>SP </a:t>
            </a:r>
            <a:r>
              <a:rPr lang="zh-CN" altLang="en-US" sz="2400" dirty="0"/>
              <a:t>内容，这是因为数据读出后原来它的下一个相邻单元变成为栈顶。</a:t>
            </a:r>
          </a:p>
          <a:p>
            <a:endParaRPr kumimoji="1" lang="zh-CN" altLang="en-US" sz="24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38</a:t>
            </a:fld>
            <a:endParaRPr lang="zh-CN" altLang="en-US">
              <a:solidFill>
                <a:srgbClr val="1F497D"/>
              </a:solidFill>
            </a:endParaRPr>
          </a:p>
        </p:txBody>
      </p:sp>
    </p:spTree>
    <p:extLst>
      <p:ext uri="{BB962C8B-B14F-4D97-AF65-F5344CB8AC3E}">
        <p14:creationId xmlns:p14="http://schemas.microsoft.com/office/powerpoint/2010/main" val="1604700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堆栈寻址举例</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39</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971600" y="1340768"/>
            <a:ext cx="7236296" cy="4477194"/>
          </a:xfrm>
          <a:prstGeom prst="rect">
            <a:avLst/>
          </a:prstGeom>
        </p:spPr>
      </p:pic>
    </p:spTree>
    <p:extLst>
      <p:ext uri="{BB962C8B-B14F-4D97-AF65-F5344CB8AC3E}">
        <p14:creationId xmlns:p14="http://schemas.microsoft.com/office/powerpoint/2010/main" val="1770850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468BD-C1AC-F048-A9B8-8AA0CCFF5F54}"/>
              </a:ext>
            </a:extLst>
          </p:cNvPr>
          <p:cNvSpPr>
            <a:spLocks noGrp="1"/>
          </p:cNvSpPr>
          <p:nvPr>
            <p:ph type="title"/>
          </p:nvPr>
        </p:nvSpPr>
        <p:spPr/>
        <p:txBody>
          <a:bodyPr/>
          <a:lstStyle/>
          <a:p>
            <a:r>
              <a:rPr lang="zh-CN" altLang="en-US" dirty="0"/>
              <a:t>主要的指令集体系结构</a:t>
            </a:r>
            <a:endParaRPr lang="en-US" dirty="0"/>
          </a:p>
        </p:txBody>
      </p:sp>
      <p:pic>
        <p:nvPicPr>
          <p:cNvPr id="13" name="Google Shape;305;p37">
            <a:extLst>
              <a:ext uri="{FF2B5EF4-FFF2-40B4-BE49-F238E27FC236}">
                <a16:creationId xmlns:a16="http://schemas.microsoft.com/office/drawing/2014/main" id="{5A8D9187-9FC0-B944-9769-3059C36AF499}"/>
              </a:ext>
            </a:extLst>
          </p:cNvPr>
          <p:cNvPicPr preferRelativeResize="0"/>
          <p:nvPr/>
        </p:nvPicPr>
        <p:blipFill rotWithShape="1">
          <a:blip r:embed="rId2">
            <a:alphaModFix/>
          </a:blip>
          <a:srcRect/>
          <a:stretch/>
        </p:blipFill>
        <p:spPr>
          <a:xfrm>
            <a:off x="3657600" y="1558137"/>
            <a:ext cx="1828800" cy="541325"/>
          </a:xfrm>
          <a:prstGeom prst="rect">
            <a:avLst/>
          </a:prstGeom>
          <a:noFill/>
          <a:ln>
            <a:noFill/>
          </a:ln>
        </p:spPr>
      </p:pic>
      <p:pic>
        <p:nvPicPr>
          <p:cNvPr id="16" name="Google Shape;308;p37">
            <a:extLst>
              <a:ext uri="{FF2B5EF4-FFF2-40B4-BE49-F238E27FC236}">
                <a16:creationId xmlns:a16="http://schemas.microsoft.com/office/drawing/2014/main" id="{89427B9B-DD4E-0F41-89A9-8A9A73FCCECC}"/>
              </a:ext>
            </a:extLst>
          </p:cNvPr>
          <p:cNvPicPr preferRelativeResize="0"/>
          <p:nvPr/>
        </p:nvPicPr>
        <p:blipFill rotWithShape="1">
          <a:blip r:embed="rId3">
            <a:alphaModFix/>
          </a:blip>
          <a:srcRect/>
          <a:stretch/>
        </p:blipFill>
        <p:spPr>
          <a:xfrm>
            <a:off x="91440" y="2377440"/>
            <a:ext cx="2926080" cy="2154659"/>
          </a:xfrm>
          <a:prstGeom prst="rect">
            <a:avLst/>
          </a:prstGeom>
          <a:noFill/>
          <a:ln>
            <a:noFill/>
          </a:ln>
        </p:spPr>
      </p:pic>
      <p:pic>
        <p:nvPicPr>
          <p:cNvPr id="17" name="Google Shape;309;p37">
            <a:extLst>
              <a:ext uri="{FF2B5EF4-FFF2-40B4-BE49-F238E27FC236}">
                <a16:creationId xmlns:a16="http://schemas.microsoft.com/office/drawing/2014/main" id="{EDAFE040-ADD0-B64D-A1A1-04DD7F028A39}"/>
              </a:ext>
            </a:extLst>
          </p:cNvPr>
          <p:cNvPicPr preferRelativeResize="0"/>
          <p:nvPr/>
        </p:nvPicPr>
        <p:blipFill rotWithShape="1">
          <a:blip r:embed="rId4">
            <a:alphaModFix/>
          </a:blip>
          <a:srcRect/>
          <a:stretch/>
        </p:blipFill>
        <p:spPr>
          <a:xfrm>
            <a:off x="865233" y="1371600"/>
            <a:ext cx="1378493" cy="914400"/>
          </a:xfrm>
          <a:prstGeom prst="rect">
            <a:avLst/>
          </a:prstGeom>
          <a:noFill/>
          <a:ln>
            <a:noFill/>
          </a:ln>
        </p:spPr>
      </p:pic>
      <p:pic>
        <p:nvPicPr>
          <p:cNvPr id="18" name="Google Shape;310;p37">
            <a:extLst>
              <a:ext uri="{FF2B5EF4-FFF2-40B4-BE49-F238E27FC236}">
                <a16:creationId xmlns:a16="http://schemas.microsoft.com/office/drawing/2014/main" id="{6C23D2CE-C9D6-BD4A-9A64-0C0E97208D05}"/>
              </a:ext>
            </a:extLst>
          </p:cNvPr>
          <p:cNvPicPr preferRelativeResize="0"/>
          <p:nvPr/>
        </p:nvPicPr>
        <p:blipFill rotWithShape="1">
          <a:blip r:embed="rId5">
            <a:alphaModFix/>
          </a:blip>
          <a:srcRect t="29092" b="28294"/>
          <a:stretch/>
        </p:blipFill>
        <p:spPr>
          <a:xfrm>
            <a:off x="6675120" y="1571623"/>
            <a:ext cx="1828800" cy="514351"/>
          </a:xfrm>
          <a:prstGeom prst="rect">
            <a:avLst/>
          </a:prstGeom>
          <a:noFill/>
          <a:ln>
            <a:noFill/>
          </a:ln>
        </p:spPr>
      </p:pic>
      <p:sp>
        <p:nvSpPr>
          <p:cNvPr id="19" name="Google Shape;311;p37">
            <a:extLst>
              <a:ext uri="{FF2B5EF4-FFF2-40B4-BE49-F238E27FC236}">
                <a16:creationId xmlns:a16="http://schemas.microsoft.com/office/drawing/2014/main" id="{B2453AC5-A827-0243-809E-F67D1376B937}"/>
              </a:ext>
            </a:extLst>
          </p:cNvPr>
          <p:cNvSpPr txBox="1"/>
          <p:nvPr/>
        </p:nvSpPr>
        <p:spPr>
          <a:xfrm>
            <a:off x="91440" y="5212080"/>
            <a:ext cx="2926080" cy="10972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1800" dirty="0">
                <a:solidFill>
                  <a:schemeClr val="dk1"/>
                </a:solidFill>
                <a:latin typeface="Calibri"/>
                <a:ea typeface="Calibri"/>
                <a:cs typeface="Calibri"/>
                <a:sym typeface="Calibri"/>
              </a:rPr>
              <a:t>笔记本电脑</a:t>
            </a:r>
            <a:r>
              <a:rPr lang="en-US" sz="1800" dirty="0">
                <a:solidFill>
                  <a:schemeClr val="dk1"/>
                </a:solidFill>
                <a:latin typeface="Calibri"/>
                <a:ea typeface="Calibri"/>
                <a:cs typeface="Calibri"/>
                <a:sym typeface="Calibri"/>
              </a:rPr>
              <a:t> </a:t>
            </a:r>
            <a:r>
              <a:rPr lang="zh-CN" altLang="en-US" sz="1800" dirty="0">
                <a:solidFill>
                  <a:schemeClr val="dk1"/>
                </a:solidFill>
                <a:latin typeface="Calibri"/>
                <a:ea typeface="Calibri"/>
                <a:cs typeface="Calibri"/>
                <a:sym typeface="Calibri"/>
              </a:rPr>
              <a:t>，</a:t>
            </a:r>
            <a:r>
              <a:rPr lang="zh-CN" altLang="en-US" dirty="0">
                <a:solidFill>
                  <a:schemeClr val="dk1"/>
                </a:solidFill>
                <a:latin typeface="Calibri"/>
                <a:ea typeface="Calibri"/>
                <a:cs typeface="Calibri"/>
                <a:sym typeface="Calibri"/>
              </a:rPr>
              <a:t>台式机，服务器</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(Core i3, i5, i7, M)</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x86 Instruction Set</a:t>
            </a:r>
            <a:endParaRPr sz="1800" dirty="0">
              <a:solidFill>
                <a:schemeClr val="dk1"/>
              </a:solidFill>
              <a:latin typeface="Calibri"/>
              <a:ea typeface="Calibri"/>
              <a:cs typeface="Calibri"/>
              <a:sym typeface="Calibri"/>
            </a:endParaRPr>
          </a:p>
        </p:txBody>
      </p:sp>
      <p:sp>
        <p:nvSpPr>
          <p:cNvPr id="20" name="Google Shape;312;p37">
            <a:extLst>
              <a:ext uri="{FF2B5EF4-FFF2-40B4-BE49-F238E27FC236}">
                <a16:creationId xmlns:a16="http://schemas.microsoft.com/office/drawing/2014/main" id="{9025383A-76A2-0949-ACBB-28B24C294DF5}"/>
              </a:ext>
            </a:extLst>
          </p:cNvPr>
          <p:cNvSpPr txBox="1"/>
          <p:nvPr/>
        </p:nvSpPr>
        <p:spPr>
          <a:xfrm>
            <a:off x="3108959" y="5212079"/>
            <a:ext cx="2926080" cy="10972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dirty="0"/>
              <a:t>智能手机</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(iPhone, iPad, Raspberry Pi)</a:t>
            </a:r>
            <a:endParaRPr dirty="0"/>
          </a:p>
          <a:p>
            <a:pPr marL="0" marR="0" lvl="0" indent="0" algn="l" rtl="0">
              <a:spcBef>
                <a:spcPts val="0"/>
              </a:spcBef>
              <a:spcAft>
                <a:spcPts val="0"/>
              </a:spcAft>
              <a:buNone/>
            </a:pPr>
            <a:r>
              <a:rPr lang="en-US" sz="1800" u="sng" dirty="0">
                <a:solidFill>
                  <a:schemeClr val="hlink"/>
                </a:solidFill>
                <a:latin typeface="Calibri"/>
                <a:ea typeface="Calibri"/>
                <a:cs typeface="Calibri"/>
                <a:sym typeface="Calibri"/>
                <a:hlinkClick r:id="rId6"/>
              </a:rPr>
              <a:t>ARM Instruction Set</a:t>
            </a:r>
            <a:endParaRPr sz="1800" dirty="0">
              <a:solidFill>
                <a:schemeClr val="dk1"/>
              </a:solidFill>
              <a:latin typeface="Calibri"/>
              <a:ea typeface="Calibri"/>
              <a:cs typeface="Calibri"/>
              <a:sym typeface="Calibri"/>
            </a:endParaRPr>
          </a:p>
        </p:txBody>
      </p:sp>
      <p:sp>
        <p:nvSpPr>
          <p:cNvPr id="21" name="Google Shape;313;p37">
            <a:extLst>
              <a:ext uri="{FF2B5EF4-FFF2-40B4-BE49-F238E27FC236}">
                <a16:creationId xmlns:a16="http://schemas.microsoft.com/office/drawing/2014/main" id="{7B35FAA9-93FB-9142-9E7A-26AAD6492650}"/>
              </a:ext>
            </a:extLst>
          </p:cNvPr>
          <p:cNvSpPr txBox="1"/>
          <p:nvPr/>
        </p:nvSpPr>
        <p:spPr>
          <a:xfrm>
            <a:off x="6126478" y="5212080"/>
            <a:ext cx="2926080" cy="10972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Digital home &amp; networking equipment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(Blu-ray, PlayStation 2)</a:t>
            </a:r>
            <a:endParaRPr/>
          </a:p>
          <a:p>
            <a:pPr marL="0" marR="0" lvl="0" indent="0" algn="l" rtl="0">
              <a:spcBef>
                <a:spcPts val="0"/>
              </a:spcBef>
              <a:spcAft>
                <a:spcPts val="0"/>
              </a:spcAft>
              <a:buNone/>
            </a:pPr>
            <a:r>
              <a:rPr lang="en-US" sz="1800" u="sng">
                <a:solidFill>
                  <a:schemeClr val="hlink"/>
                </a:solidFill>
                <a:latin typeface="Calibri"/>
                <a:ea typeface="Calibri"/>
                <a:cs typeface="Calibri"/>
                <a:sym typeface="Calibri"/>
                <a:hlinkClick r:id="rId7"/>
              </a:rPr>
              <a:t>MIPS Instruction Set</a:t>
            </a:r>
            <a:endParaRPr sz="1800">
              <a:solidFill>
                <a:schemeClr val="dk1"/>
              </a:solidFill>
              <a:latin typeface="Calibri"/>
              <a:ea typeface="Calibri"/>
              <a:cs typeface="Calibri"/>
              <a:sym typeface="Calibri"/>
            </a:endParaRPr>
          </a:p>
        </p:txBody>
      </p:sp>
      <p:pic>
        <p:nvPicPr>
          <p:cNvPr id="22" name="Picture 21">
            <a:extLst>
              <a:ext uri="{FF2B5EF4-FFF2-40B4-BE49-F238E27FC236}">
                <a16:creationId xmlns:a16="http://schemas.microsoft.com/office/drawing/2014/main" id="{8F8EA1A1-6E89-E14D-980A-8917C65BBFB3}"/>
              </a:ext>
            </a:extLst>
          </p:cNvPr>
          <p:cNvPicPr>
            <a:picLocks noChangeAspect="1"/>
          </p:cNvPicPr>
          <p:nvPr/>
        </p:nvPicPr>
        <p:blipFill>
          <a:blip r:embed="rId8"/>
          <a:stretch>
            <a:fillRect/>
          </a:stretch>
        </p:blipFill>
        <p:spPr>
          <a:xfrm>
            <a:off x="3111499" y="2377440"/>
            <a:ext cx="2921000" cy="2794000"/>
          </a:xfrm>
          <a:prstGeom prst="rect">
            <a:avLst/>
          </a:prstGeom>
        </p:spPr>
      </p:pic>
      <p:pic>
        <p:nvPicPr>
          <p:cNvPr id="23" name="Picture 22">
            <a:extLst>
              <a:ext uri="{FF2B5EF4-FFF2-40B4-BE49-F238E27FC236}">
                <a16:creationId xmlns:a16="http://schemas.microsoft.com/office/drawing/2014/main" id="{194135D8-3455-414A-969C-13485646AB76}"/>
              </a:ext>
            </a:extLst>
          </p:cNvPr>
          <p:cNvPicPr>
            <a:picLocks noChangeAspect="1"/>
          </p:cNvPicPr>
          <p:nvPr/>
        </p:nvPicPr>
        <p:blipFill>
          <a:blip r:embed="rId9"/>
          <a:stretch>
            <a:fillRect/>
          </a:stretch>
        </p:blipFill>
        <p:spPr>
          <a:xfrm>
            <a:off x="6118858" y="2377440"/>
            <a:ext cx="2933700" cy="1968500"/>
          </a:xfrm>
          <a:prstGeom prst="rect">
            <a:avLst/>
          </a:prstGeom>
        </p:spPr>
      </p:pic>
    </p:spTree>
    <p:extLst>
      <p:ext uri="{BB962C8B-B14F-4D97-AF65-F5344CB8AC3E}">
        <p14:creationId xmlns:p14="http://schemas.microsoft.com/office/powerpoint/2010/main" val="2501756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x86</a:t>
            </a:r>
            <a:r>
              <a:rPr kumimoji="1" lang="zh-CN" altLang="en-US" dirty="0"/>
              <a:t> 指令</a:t>
            </a:r>
            <a:r>
              <a:rPr lang="zh-CN" altLang="en-US" dirty="0"/>
              <a:t>系统</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40</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115616" y="1916832"/>
            <a:ext cx="6804248" cy="3067708"/>
          </a:xfrm>
          <a:prstGeom prst="rect">
            <a:avLst/>
          </a:prstGeom>
        </p:spPr>
      </p:pic>
    </p:spTree>
    <p:extLst>
      <p:ext uri="{BB962C8B-B14F-4D97-AF65-F5344CB8AC3E}">
        <p14:creationId xmlns:p14="http://schemas.microsoft.com/office/powerpoint/2010/main" val="703383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x86</a:t>
            </a:r>
            <a:r>
              <a:rPr kumimoji="1" lang="zh-CN" altLang="en-US" dirty="0"/>
              <a:t>指令的格式</a:t>
            </a:r>
          </a:p>
        </p:txBody>
      </p:sp>
      <p:sp>
        <p:nvSpPr>
          <p:cNvPr id="3" name="Content Placeholder 2"/>
          <p:cNvSpPr>
            <a:spLocks noGrp="1"/>
          </p:cNvSpPr>
          <p:nvPr>
            <p:ph idx="1"/>
          </p:nvPr>
        </p:nvSpPr>
        <p:spPr/>
        <p:txBody>
          <a:bodyPr/>
          <a:lstStyle/>
          <a:p>
            <a:r>
              <a:rPr lang="en-US" altLang="zh-CN" sz="2000" dirty="0">
                <a:solidFill>
                  <a:srgbClr val="FF0000"/>
                </a:solidFill>
              </a:rPr>
              <a:t>OP</a:t>
            </a:r>
            <a:r>
              <a:rPr lang="zh-CN" altLang="en-US" sz="2000" dirty="0">
                <a:solidFill>
                  <a:srgbClr val="FF0000"/>
                </a:solidFill>
              </a:rPr>
              <a:t>：</a:t>
            </a:r>
            <a:r>
              <a:rPr lang="zh-CN" altLang="en-US" sz="2000" dirty="0"/>
              <a:t>指令操作码，某些指令在操作码中还包含有操作数长度或立即数是否需扩充符号位</a:t>
            </a:r>
            <a:r>
              <a:rPr lang="en-US" altLang="zh-CN" sz="2000" dirty="0"/>
              <a:t>(S) </a:t>
            </a:r>
            <a:r>
              <a:rPr lang="zh-CN" altLang="en-US" sz="2000" dirty="0"/>
              <a:t>等信息；</a:t>
            </a:r>
          </a:p>
          <a:p>
            <a:r>
              <a:rPr lang="en-US" altLang="zh-CN" sz="2000" dirty="0">
                <a:solidFill>
                  <a:srgbClr val="FF0000"/>
                </a:solidFill>
              </a:rPr>
              <a:t>MOD</a:t>
            </a:r>
            <a:r>
              <a:rPr lang="zh-CN" altLang="en-US" sz="2000" dirty="0">
                <a:solidFill>
                  <a:srgbClr val="FF0000"/>
                </a:solidFill>
              </a:rPr>
              <a:t>／</a:t>
            </a:r>
            <a:r>
              <a:rPr lang="en-US" altLang="zh-CN" sz="2000" dirty="0">
                <a:solidFill>
                  <a:srgbClr val="FF0000"/>
                </a:solidFill>
              </a:rPr>
              <a:t>RM</a:t>
            </a:r>
            <a:r>
              <a:rPr lang="zh-CN" altLang="en-US" sz="2000" dirty="0">
                <a:solidFill>
                  <a:srgbClr val="FF0000"/>
                </a:solidFill>
              </a:rPr>
              <a:t>：</a:t>
            </a:r>
            <a:r>
              <a:rPr lang="zh-CN" altLang="en-US" sz="2000" dirty="0"/>
              <a:t>与下一字节提供寻址信息。</a:t>
            </a:r>
            <a:r>
              <a:rPr lang="en-US" altLang="zh-CN" sz="2000" dirty="0">
                <a:solidFill>
                  <a:srgbClr val="FF0000"/>
                </a:solidFill>
              </a:rPr>
              <a:t>MOD</a:t>
            </a:r>
            <a:r>
              <a:rPr lang="zh-CN" altLang="en-US" sz="2000" dirty="0">
                <a:solidFill>
                  <a:srgbClr val="FF0000"/>
                </a:solidFill>
              </a:rPr>
              <a:t>／</a:t>
            </a:r>
            <a:r>
              <a:rPr lang="en-US" altLang="zh-CN" sz="2000" dirty="0">
                <a:solidFill>
                  <a:srgbClr val="FF0000"/>
                </a:solidFill>
              </a:rPr>
              <a:t>RM </a:t>
            </a:r>
            <a:r>
              <a:rPr lang="zh-CN" altLang="en-US" sz="2000" dirty="0"/>
              <a:t>指出操作数在寄存器中还是在存储器中。该字节分成</a:t>
            </a:r>
            <a:r>
              <a:rPr lang="en-US" altLang="zh-CN" sz="2000" dirty="0"/>
              <a:t>3</a:t>
            </a:r>
            <a:r>
              <a:rPr lang="zh-CN" altLang="en-US" sz="2000" dirty="0"/>
              <a:t>个字段：</a:t>
            </a:r>
            <a:r>
              <a:rPr lang="en-US" altLang="zh-CN" sz="2000" dirty="0">
                <a:solidFill>
                  <a:srgbClr val="FF0000"/>
                </a:solidFill>
              </a:rPr>
              <a:t>Mod</a:t>
            </a:r>
            <a:r>
              <a:rPr lang="zh-CN" altLang="en-US" sz="2000" dirty="0"/>
              <a:t>字段与</a:t>
            </a:r>
            <a:r>
              <a:rPr lang="en-US" altLang="zh-CN" sz="2000" dirty="0">
                <a:solidFill>
                  <a:srgbClr val="FF0000"/>
                </a:solidFill>
              </a:rPr>
              <a:t>R</a:t>
            </a:r>
            <a:r>
              <a:rPr lang="zh-CN" altLang="en-US" sz="2000" dirty="0">
                <a:solidFill>
                  <a:srgbClr val="FF0000"/>
                </a:solidFill>
              </a:rPr>
              <a:t>／</a:t>
            </a:r>
            <a:r>
              <a:rPr lang="en-US" altLang="zh-CN" sz="2000" dirty="0">
                <a:solidFill>
                  <a:srgbClr val="FF0000"/>
                </a:solidFill>
              </a:rPr>
              <a:t>M</a:t>
            </a:r>
            <a:r>
              <a:rPr lang="zh-CN" altLang="en-US" sz="2000" dirty="0"/>
              <a:t>字段可以产生</a:t>
            </a:r>
            <a:r>
              <a:rPr lang="en-US" altLang="zh-CN" sz="2000" dirty="0"/>
              <a:t>32</a:t>
            </a:r>
            <a:r>
              <a:rPr lang="zh-CN" altLang="en-US" sz="2000" dirty="0"/>
              <a:t>个编码，分别表示</a:t>
            </a:r>
            <a:r>
              <a:rPr lang="en-US" altLang="zh-CN" sz="2000" dirty="0"/>
              <a:t>8</a:t>
            </a:r>
            <a:r>
              <a:rPr lang="zh-CN" altLang="en-US" sz="2000" dirty="0"/>
              <a:t>个寄存器和</a:t>
            </a:r>
            <a:r>
              <a:rPr lang="en-US" altLang="zh-CN" sz="2000" dirty="0"/>
              <a:t>24</a:t>
            </a:r>
            <a:r>
              <a:rPr lang="zh-CN" altLang="en-US" sz="2000" dirty="0"/>
              <a:t>种变址方法；</a:t>
            </a:r>
            <a:r>
              <a:rPr lang="en-US" altLang="zh-CN" sz="2000" dirty="0" err="1">
                <a:solidFill>
                  <a:srgbClr val="FF0000"/>
                </a:solidFill>
              </a:rPr>
              <a:t>Reg</a:t>
            </a:r>
            <a:r>
              <a:rPr lang="zh-CN" altLang="en-US" sz="2000" dirty="0">
                <a:solidFill>
                  <a:srgbClr val="FF0000"/>
                </a:solidFill>
              </a:rPr>
              <a:t>／</a:t>
            </a:r>
            <a:r>
              <a:rPr lang="en-US" altLang="zh-CN" sz="2000" dirty="0">
                <a:solidFill>
                  <a:srgbClr val="FF0000"/>
                </a:solidFill>
              </a:rPr>
              <a:t>op</a:t>
            </a:r>
            <a:r>
              <a:rPr lang="zh-CN" altLang="en-US" sz="2000" dirty="0"/>
              <a:t>字段可以是寄存器号，或者作为</a:t>
            </a:r>
            <a:r>
              <a:rPr lang="en-US" altLang="zh-CN" sz="2000" dirty="0"/>
              <a:t>3</a:t>
            </a:r>
            <a:r>
              <a:rPr lang="zh-CN" altLang="en-US" sz="2000" dirty="0"/>
              <a:t>位附加的操作码</a:t>
            </a:r>
            <a:r>
              <a:rPr lang="en-US" altLang="zh-CN" sz="2000" dirty="0"/>
              <a:t>; </a:t>
            </a:r>
            <a:r>
              <a:rPr lang="en-US" altLang="zh-CN" sz="2000" dirty="0">
                <a:solidFill>
                  <a:srgbClr val="FF0000"/>
                </a:solidFill>
              </a:rPr>
              <a:t>R</a:t>
            </a:r>
            <a:r>
              <a:rPr lang="zh-CN" altLang="en-US" sz="2000" dirty="0">
                <a:solidFill>
                  <a:srgbClr val="FF0000"/>
                </a:solidFill>
              </a:rPr>
              <a:t>／</a:t>
            </a:r>
            <a:r>
              <a:rPr lang="en-US" altLang="zh-CN" sz="2000" dirty="0">
                <a:solidFill>
                  <a:srgbClr val="FF0000"/>
                </a:solidFill>
              </a:rPr>
              <a:t>M</a:t>
            </a:r>
            <a:r>
              <a:rPr lang="zh-CN" altLang="en-US" sz="2000" dirty="0"/>
              <a:t>字段是</a:t>
            </a:r>
            <a:r>
              <a:rPr lang="en-US" altLang="zh-CN" sz="2000" dirty="0"/>
              <a:t>1</a:t>
            </a:r>
            <a:r>
              <a:rPr lang="zh-CN" altLang="en-US" sz="2000" dirty="0"/>
              <a:t>个操作数所在寄存器或者与</a:t>
            </a:r>
            <a:r>
              <a:rPr lang="en-US" altLang="zh-CN" sz="2000" dirty="0"/>
              <a:t>Mod</a:t>
            </a:r>
            <a:r>
              <a:rPr lang="zh-CN" altLang="en-US" sz="2000" dirty="0"/>
              <a:t>字段一起指出寻址方式。</a:t>
            </a:r>
          </a:p>
          <a:p>
            <a:r>
              <a:rPr lang="en-US" altLang="zh-CN" sz="2000" dirty="0">
                <a:solidFill>
                  <a:srgbClr val="FF0000"/>
                </a:solidFill>
              </a:rPr>
              <a:t>SIB</a:t>
            </a:r>
            <a:r>
              <a:rPr lang="zh-CN" altLang="en-US" sz="2000" dirty="0">
                <a:solidFill>
                  <a:srgbClr val="FF0000"/>
                </a:solidFill>
              </a:rPr>
              <a:t>：</a:t>
            </a:r>
            <a:r>
              <a:rPr lang="zh-CN" altLang="en-US" sz="2000" dirty="0"/>
              <a:t>当</a:t>
            </a:r>
            <a:r>
              <a:rPr lang="en-US" altLang="zh-CN" sz="2000" dirty="0"/>
              <a:t>MOD</a:t>
            </a:r>
            <a:r>
              <a:rPr lang="zh-CN" altLang="en-US" sz="2000" dirty="0"/>
              <a:t>／</a:t>
            </a:r>
            <a:r>
              <a:rPr lang="en-US" altLang="zh-CN" sz="2000" dirty="0"/>
              <a:t>RM</a:t>
            </a:r>
            <a:r>
              <a:rPr lang="zh-CN" altLang="en-US" sz="2000" dirty="0"/>
              <a:t>为某些值时，需</a:t>
            </a:r>
            <a:r>
              <a:rPr lang="en-US" altLang="zh-CN" sz="2000" dirty="0"/>
              <a:t>SIB </a:t>
            </a:r>
            <a:r>
              <a:rPr lang="zh-CN" altLang="en-US" sz="2000" dirty="0"/>
              <a:t>参与决定寻址方式。</a:t>
            </a:r>
            <a:r>
              <a:rPr lang="en-US" altLang="zh-CN" sz="2000" dirty="0"/>
              <a:t>SIB</a:t>
            </a:r>
            <a:r>
              <a:rPr lang="zh-CN" altLang="en-US" sz="2000" dirty="0"/>
              <a:t>分成</a:t>
            </a:r>
            <a:r>
              <a:rPr lang="en-US" altLang="zh-CN" sz="2000" dirty="0"/>
              <a:t>3</a:t>
            </a:r>
            <a:r>
              <a:rPr lang="zh-CN" altLang="en-US" sz="2000" dirty="0"/>
              <a:t>个字段，</a:t>
            </a:r>
            <a:r>
              <a:rPr lang="en-US" altLang="zh-CN" sz="2000" dirty="0"/>
              <a:t>SS </a:t>
            </a:r>
            <a:r>
              <a:rPr lang="zh-CN" altLang="en-US" sz="2000" dirty="0"/>
              <a:t>指出变址寄存器的放大因子；</a:t>
            </a:r>
            <a:r>
              <a:rPr lang="en-US" altLang="zh-CN" sz="2000" dirty="0"/>
              <a:t>Index </a:t>
            </a:r>
            <a:r>
              <a:rPr lang="zh-CN" altLang="en-US" sz="2000" dirty="0"/>
              <a:t>指出变址寄存器；</a:t>
            </a:r>
            <a:r>
              <a:rPr lang="en-US" altLang="zh-CN" sz="2000" dirty="0"/>
              <a:t>Base </a:t>
            </a:r>
            <a:r>
              <a:rPr lang="zh-CN" altLang="en-US" sz="2000" dirty="0"/>
              <a:t>指出基址寄存器。</a:t>
            </a:r>
          </a:p>
          <a:p>
            <a:r>
              <a:rPr lang="en-US" altLang="zh-CN" sz="2000" dirty="0" err="1">
                <a:solidFill>
                  <a:srgbClr val="FF0000"/>
                </a:solidFill>
              </a:rPr>
              <a:t>Disp</a:t>
            </a:r>
            <a:r>
              <a:rPr lang="zh-CN" altLang="en-US" sz="2000" dirty="0">
                <a:solidFill>
                  <a:srgbClr val="FF0000"/>
                </a:solidFill>
              </a:rPr>
              <a:t>：</a:t>
            </a:r>
            <a:r>
              <a:rPr lang="zh-CN" altLang="en-US" sz="2000" dirty="0"/>
              <a:t>当寻址方式指示用到</a:t>
            </a:r>
            <a:r>
              <a:rPr lang="en-US" altLang="zh-CN" sz="2000" dirty="0" err="1"/>
              <a:t>disp</a:t>
            </a:r>
            <a:r>
              <a:rPr lang="en-US" altLang="zh-CN" sz="2000" dirty="0"/>
              <a:t>(</a:t>
            </a:r>
            <a:r>
              <a:rPr lang="zh-CN" altLang="en-US" sz="2000" dirty="0"/>
              <a:t>位移量</a:t>
            </a:r>
            <a:r>
              <a:rPr lang="en-US" altLang="zh-CN" sz="2000" dirty="0"/>
              <a:t>)</a:t>
            </a:r>
            <a:r>
              <a:rPr lang="zh-CN" altLang="en-US" sz="2000" dirty="0"/>
              <a:t>时，存在</a:t>
            </a:r>
            <a:r>
              <a:rPr lang="en-US" altLang="zh-CN" sz="2000" dirty="0"/>
              <a:t>8</a:t>
            </a:r>
            <a:r>
              <a:rPr lang="zh-CN" altLang="en-US" sz="2000" dirty="0"/>
              <a:t>位，</a:t>
            </a:r>
            <a:r>
              <a:rPr lang="en-US" altLang="zh-CN" sz="2000" dirty="0"/>
              <a:t>16</a:t>
            </a:r>
            <a:r>
              <a:rPr lang="zh-CN" altLang="en-US" sz="2000" dirty="0"/>
              <a:t>位或</a:t>
            </a:r>
            <a:r>
              <a:rPr lang="en-US" altLang="zh-CN" sz="2000" dirty="0"/>
              <a:t>32</a:t>
            </a:r>
            <a:r>
              <a:rPr lang="zh-CN" altLang="en-US" sz="2000" dirty="0"/>
              <a:t>位的位移量</a:t>
            </a:r>
            <a:r>
              <a:rPr lang="en-US" altLang="zh-CN" sz="2000" dirty="0"/>
              <a:t>3</a:t>
            </a:r>
            <a:r>
              <a:rPr lang="zh-CN" altLang="en-US" sz="2000" dirty="0"/>
              <a:t>种情况。</a:t>
            </a:r>
          </a:p>
          <a:p>
            <a:r>
              <a:rPr lang="en-US" altLang="zh-CN" sz="2000" dirty="0" err="1">
                <a:solidFill>
                  <a:srgbClr val="FF0000"/>
                </a:solidFill>
              </a:rPr>
              <a:t>lmm</a:t>
            </a:r>
            <a:r>
              <a:rPr lang="zh-CN" altLang="en-US" sz="2000" dirty="0">
                <a:solidFill>
                  <a:srgbClr val="FF0000"/>
                </a:solidFill>
              </a:rPr>
              <a:t>：</a:t>
            </a:r>
            <a:r>
              <a:rPr lang="zh-CN" altLang="en-US" sz="2000" dirty="0"/>
              <a:t>对寻址方式是立即数，分为</a:t>
            </a:r>
            <a:r>
              <a:rPr lang="en-US" altLang="zh-CN" sz="2000" dirty="0"/>
              <a:t>8</a:t>
            </a:r>
            <a:r>
              <a:rPr lang="zh-CN" altLang="en-US" sz="2000" dirty="0"/>
              <a:t>位</a:t>
            </a:r>
            <a:r>
              <a:rPr lang="en-US" altLang="zh-CN" sz="2000" dirty="0"/>
              <a:t>, 16</a:t>
            </a:r>
            <a:r>
              <a:rPr lang="zh-CN" altLang="en-US" sz="2000" dirty="0"/>
              <a:t>位或</a:t>
            </a:r>
            <a:r>
              <a:rPr lang="en-US" altLang="zh-CN" sz="2000" dirty="0"/>
              <a:t>32</a:t>
            </a:r>
            <a:r>
              <a:rPr lang="zh-CN" altLang="en-US" sz="2000" dirty="0"/>
              <a:t>位</a:t>
            </a:r>
            <a:r>
              <a:rPr lang="en-US" altLang="zh-CN" sz="2000" dirty="0"/>
              <a:t>3 </a:t>
            </a:r>
            <a:r>
              <a:rPr lang="zh-CN" altLang="en-US" sz="2000" dirty="0"/>
              <a:t>种。</a:t>
            </a:r>
          </a:p>
          <a:p>
            <a:r>
              <a:rPr lang="zh-CN" altLang="en-US" sz="2000" dirty="0"/>
              <a:t>前缀：指令前缀、段前缀、操作数前缀、地址长度前缀</a:t>
            </a:r>
          </a:p>
          <a:p>
            <a:endParaRPr kumimoji="1" lang="zh-CN" altLang="en-US" sz="20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41</a:t>
            </a:fld>
            <a:endParaRPr lang="zh-CN" altLang="en-US">
              <a:solidFill>
                <a:srgbClr val="1F497D"/>
              </a:solidFill>
            </a:endParaRPr>
          </a:p>
        </p:txBody>
      </p:sp>
    </p:spTree>
    <p:extLst>
      <p:ext uri="{BB962C8B-B14F-4D97-AF65-F5344CB8AC3E}">
        <p14:creationId xmlns:p14="http://schemas.microsoft.com/office/powerpoint/2010/main" val="2522978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x86</a:t>
            </a:r>
            <a:r>
              <a:rPr lang="zh-CN" altLang="en-US" dirty="0"/>
              <a:t>指令</a:t>
            </a:r>
            <a:r>
              <a:rPr kumimoji="1" lang="zh-CN" altLang="en-US" dirty="0"/>
              <a:t>寻址方式</a:t>
            </a:r>
          </a:p>
        </p:txBody>
      </p:sp>
      <p:sp>
        <p:nvSpPr>
          <p:cNvPr id="3" name="Content Placeholder 2"/>
          <p:cNvSpPr>
            <a:spLocks noGrp="1"/>
          </p:cNvSpPr>
          <p:nvPr>
            <p:ph idx="1"/>
          </p:nvPr>
        </p:nvSpPr>
        <p:spPr/>
        <p:txBody>
          <a:bodyPr/>
          <a:lstStyle/>
          <a:p>
            <a:r>
              <a:rPr kumimoji="1" lang="en-US" altLang="zh-CN" dirty="0"/>
              <a:t>1</a:t>
            </a:r>
            <a:r>
              <a:rPr lang="en-US" altLang="zh-CN" dirty="0"/>
              <a:t>.</a:t>
            </a:r>
            <a:r>
              <a:rPr kumimoji="1" lang="zh-CN" altLang="en-US" dirty="0"/>
              <a:t> 立即数</a:t>
            </a:r>
            <a:endParaRPr kumimoji="1" lang="en-US" altLang="zh-CN" dirty="0"/>
          </a:p>
          <a:p>
            <a:r>
              <a:rPr kumimoji="1" lang="en-US" altLang="zh-CN" dirty="0"/>
              <a:t>2. </a:t>
            </a:r>
            <a:r>
              <a:rPr kumimoji="1" lang="zh-CN" altLang="en-US" dirty="0"/>
              <a:t>寄存器</a:t>
            </a:r>
            <a:endParaRPr kumimoji="1" lang="en-US" altLang="zh-CN" dirty="0"/>
          </a:p>
          <a:p>
            <a:r>
              <a:rPr lang="en-US" altLang="zh-CN" dirty="0"/>
              <a:t>3.</a:t>
            </a:r>
            <a:r>
              <a:rPr lang="zh-CN" altLang="en-US" dirty="0"/>
              <a:t> 直接                                </a:t>
            </a:r>
            <a:r>
              <a:rPr lang="en-US" altLang="zh-CN" dirty="0"/>
              <a:t>E</a:t>
            </a:r>
            <a:r>
              <a:rPr lang="zh-CN" altLang="en-US" dirty="0"/>
              <a:t> </a:t>
            </a:r>
            <a:r>
              <a:rPr lang="en-US" altLang="zh-CN" dirty="0"/>
              <a:t>=</a:t>
            </a:r>
            <a:r>
              <a:rPr lang="zh-CN" altLang="en-US" dirty="0"/>
              <a:t> </a:t>
            </a:r>
            <a:r>
              <a:rPr lang="en-US" altLang="zh-CN" dirty="0" err="1"/>
              <a:t>Disp</a:t>
            </a:r>
            <a:endParaRPr lang="en-US" altLang="zh-CN" dirty="0"/>
          </a:p>
          <a:p>
            <a:r>
              <a:rPr kumimoji="1" lang="en-US" altLang="zh-CN" dirty="0"/>
              <a:t>4.</a:t>
            </a:r>
            <a:r>
              <a:rPr kumimoji="1" lang="zh-CN" altLang="en-US" dirty="0"/>
              <a:t> 基址                                </a:t>
            </a:r>
            <a:r>
              <a:rPr kumimoji="1" lang="en-US" altLang="zh-CN" dirty="0"/>
              <a:t>E</a:t>
            </a:r>
            <a:r>
              <a:rPr kumimoji="1" lang="zh-CN" altLang="en-US" dirty="0"/>
              <a:t> </a:t>
            </a:r>
            <a:r>
              <a:rPr kumimoji="1" lang="en-US" altLang="zh-CN" dirty="0"/>
              <a:t>=</a:t>
            </a:r>
            <a:r>
              <a:rPr kumimoji="1" lang="zh-CN" altLang="en-US" dirty="0"/>
              <a:t> </a:t>
            </a:r>
            <a:r>
              <a:rPr kumimoji="1" lang="en-US" altLang="zh-CN" dirty="0"/>
              <a:t>(B)</a:t>
            </a:r>
            <a:r>
              <a:rPr kumimoji="1" lang="zh-CN" altLang="en-US" dirty="0"/>
              <a:t>     </a:t>
            </a:r>
            <a:r>
              <a:rPr kumimoji="1" lang="en-US" altLang="zh-CN" dirty="0"/>
              <a:t>B</a:t>
            </a:r>
            <a:r>
              <a:rPr lang="zh-CN" altLang="en-US" dirty="0"/>
              <a:t>基址寄存器</a:t>
            </a:r>
            <a:endParaRPr kumimoji="1" lang="en-US" altLang="zh-CN" dirty="0"/>
          </a:p>
          <a:p>
            <a:r>
              <a:rPr lang="en-US" altLang="zh-CN" dirty="0"/>
              <a:t>5.</a:t>
            </a:r>
            <a:r>
              <a:rPr lang="zh-CN" altLang="en-US" dirty="0"/>
              <a:t> 基址 </a:t>
            </a:r>
            <a:r>
              <a:rPr lang="en-US" altLang="zh-CN" dirty="0"/>
              <a:t>+</a:t>
            </a:r>
            <a:r>
              <a:rPr lang="zh-CN" altLang="en-US" dirty="0"/>
              <a:t> 偏移量                 </a:t>
            </a:r>
            <a:r>
              <a:rPr lang="en-US" altLang="zh-CN" dirty="0"/>
              <a:t>E</a:t>
            </a:r>
            <a:r>
              <a:rPr lang="zh-CN" altLang="en-US" dirty="0"/>
              <a:t> </a:t>
            </a:r>
            <a:r>
              <a:rPr lang="en-US" altLang="zh-CN" dirty="0"/>
              <a:t>=</a:t>
            </a:r>
            <a:r>
              <a:rPr lang="zh-CN" altLang="en-US" dirty="0"/>
              <a:t> </a:t>
            </a:r>
            <a:r>
              <a:rPr lang="en-US" altLang="zh-CN" dirty="0"/>
              <a:t>(B)</a:t>
            </a:r>
            <a:r>
              <a:rPr lang="zh-CN" altLang="en-US" dirty="0"/>
              <a:t> </a:t>
            </a:r>
            <a:r>
              <a:rPr lang="en-US" altLang="zh-CN" dirty="0"/>
              <a:t>+</a:t>
            </a:r>
            <a:r>
              <a:rPr lang="zh-CN" altLang="en-US" dirty="0"/>
              <a:t> </a:t>
            </a:r>
            <a:r>
              <a:rPr lang="en-US" altLang="zh-CN" dirty="0" err="1"/>
              <a:t>Disp</a:t>
            </a:r>
            <a:endParaRPr lang="en-US" altLang="zh-CN" dirty="0"/>
          </a:p>
          <a:p>
            <a:r>
              <a:rPr kumimoji="1" lang="en-US" altLang="zh-CN" dirty="0"/>
              <a:t>6.</a:t>
            </a:r>
            <a:r>
              <a:rPr kumimoji="1" lang="zh-CN" altLang="en-US" dirty="0"/>
              <a:t> 比例变址 </a:t>
            </a:r>
            <a:r>
              <a:rPr kumimoji="1" lang="en-US" altLang="zh-CN" dirty="0"/>
              <a:t>+</a:t>
            </a:r>
            <a:r>
              <a:rPr kumimoji="1" lang="zh-CN" altLang="en-US" dirty="0"/>
              <a:t> </a:t>
            </a:r>
            <a:r>
              <a:rPr lang="zh-CN" altLang="en-US" dirty="0"/>
              <a:t>偏移量          </a:t>
            </a:r>
            <a:r>
              <a:rPr lang="en-US" altLang="zh-CN" dirty="0"/>
              <a:t>E</a:t>
            </a:r>
            <a:r>
              <a:rPr lang="zh-CN" altLang="en-US" dirty="0"/>
              <a:t> </a:t>
            </a:r>
            <a:r>
              <a:rPr lang="en-US" altLang="zh-CN" dirty="0"/>
              <a:t>=</a:t>
            </a:r>
            <a:r>
              <a:rPr lang="zh-CN" altLang="en-US" dirty="0"/>
              <a:t> </a:t>
            </a:r>
            <a:r>
              <a:rPr lang="en-US" altLang="zh-CN" dirty="0"/>
              <a:t>(I)</a:t>
            </a:r>
            <a:r>
              <a:rPr lang="zh-CN" altLang="en-US" dirty="0"/>
              <a:t> * </a:t>
            </a:r>
            <a:r>
              <a:rPr lang="en-US" altLang="zh-CN" dirty="0"/>
              <a:t>S</a:t>
            </a:r>
            <a:r>
              <a:rPr lang="zh-CN" altLang="en-US" dirty="0"/>
              <a:t> </a:t>
            </a:r>
            <a:r>
              <a:rPr lang="en-US" altLang="zh-CN" dirty="0"/>
              <a:t>+</a:t>
            </a:r>
            <a:r>
              <a:rPr lang="zh-CN" altLang="en-US" dirty="0"/>
              <a:t> </a:t>
            </a:r>
            <a:r>
              <a:rPr lang="en-US" altLang="zh-CN" dirty="0" err="1"/>
              <a:t>Disp</a:t>
            </a:r>
            <a:endParaRPr lang="en-US" altLang="zh-CN" dirty="0"/>
          </a:p>
          <a:p>
            <a:r>
              <a:rPr kumimoji="1" lang="zh-CN" altLang="en-US" dirty="0"/>
              <a:t>             </a:t>
            </a:r>
            <a:r>
              <a:rPr kumimoji="1" lang="en-US" altLang="zh-CN" dirty="0"/>
              <a:t>I</a:t>
            </a:r>
            <a:r>
              <a:rPr kumimoji="1" lang="zh-CN" altLang="en-US" dirty="0"/>
              <a:t>  变址寄存器，</a:t>
            </a:r>
            <a:r>
              <a:rPr kumimoji="1" lang="en-US" altLang="zh-CN" dirty="0"/>
              <a:t>S</a:t>
            </a:r>
            <a:r>
              <a:rPr kumimoji="1" lang="zh-CN" altLang="en-US" dirty="0"/>
              <a:t>为比例因子（</a:t>
            </a:r>
            <a:r>
              <a:rPr kumimoji="1" lang="en-US" altLang="zh-CN" dirty="0"/>
              <a:t>1,2,4,8)</a:t>
            </a:r>
          </a:p>
          <a:p>
            <a:r>
              <a:rPr lang="en-US" altLang="zh-CN" dirty="0"/>
              <a:t>7.</a:t>
            </a:r>
            <a:r>
              <a:rPr lang="zh-CN" altLang="en-US" dirty="0"/>
              <a:t> 基址 </a:t>
            </a:r>
            <a:r>
              <a:rPr lang="en-US" altLang="zh-CN" dirty="0"/>
              <a:t>+</a:t>
            </a:r>
            <a:r>
              <a:rPr lang="zh-CN" altLang="en-US" dirty="0"/>
              <a:t> 变址 </a:t>
            </a:r>
            <a:r>
              <a:rPr lang="en-US" altLang="zh-CN" dirty="0"/>
              <a:t>+</a:t>
            </a:r>
            <a:r>
              <a:rPr lang="zh-CN" altLang="en-US" dirty="0"/>
              <a:t> </a:t>
            </a:r>
            <a:r>
              <a:rPr lang="zh-CN" altLang="en-US"/>
              <a:t>偏移          </a:t>
            </a:r>
            <a:r>
              <a:rPr lang="en-US" altLang="zh-CN"/>
              <a:t>E</a:t>
            </a:r>
            <a:r>
              <a:rPr lang="zh-CN" altLang="en-US" dirty="0"/>
              <a:t> </a:t>
            </a:r>
            <a:r>
              <a:rPr lang="en-US" altLang="zh-CN" dirty="0"/>
              <a:t>=</a:t>
            </a:r>
            <a:r>
              <a:rPr lang="zh-CN" altLang="en-US" dirty="0"/>
              <a:t> </a:t>
            </a:r>
            <a:r>
              <a:rPr lang="en-US" altLang="zh-CN" dirty="0"/>
              <a:t>(B)</a:t>
            </a:r>
            <a:r>
              <a:rPr lang="zh-CN" altLang="en-US" dirty="0"/>
              <a:t> </a:t>
            </a:r>
            <a:r>
              <a:rPr lang="en-US" altLang="zh-CN" dirty="0"/>
              <a:t>+</a:t>
            </a:r>
            <a:r>
              <a:rPr lang="zh-CN" altLang="en-US" dirty="0"/>
              <a:t> </a:t>
            </a:r>
            <a:r>
              <a:rPr lang="en-US" altLang="zh-CN" dirty="0"/>
              <a:t>(I)</a:t>
            </a:r>
            <a:r>
              <a:rPr lang="zh-CN" altLang="en-US" dirty="0"/>
              <a:t> </a:t>
            </a:r>
            <a:r>
              <a:rPr lang="en-US" altLang="zh-CN" dirty="0"/>
              <a:t>+</a:t>
            </a:r>
            <a:r>
              <a:rPr lang="zh-CN" altLang="en-US" dirty="0"/>
              <a:t> </a:t>
            </a:r>
            <a:r>
              <a:rPr lang="en-US" altLang="zh-CN" dirty="0" err="1"/>
              <a:t>Disp</a:t>
            </a:r>
            <a:endParaRPr lang="en-US" altLang="zh-CN" dirty="0"/>
          </a:p>
          <a:p>
            <a:r>
              <a:rPr kumimoji="1" lang="en-US" altLang="zh-CN" dirty="0"/>
              <a:t>8.</a:t>
            </a:r>
            <a:r>
              <a:rPr kumimoji="1" lang="zh-CN" altLang="en-US" dirty="0"/>
              <a:t> 基址 </a:t>
            </a:r>
            <a:r>
              <a:rPr kumimoji="1" lang="en-US" altLang="zh-CN" dirty="0"/>
              <a:t>+</a:t>
            </a:r>
            <a:r>
              <a:rPr kumimoji="1" lang="zh-CN" altLang="en-US" dirty="0"/>
              <a:t> </a:t>
            </a:r>
            <a:r>
              <a:rPr lang="zh-CN" altLang="en-US" dirty="0"/>
              <a:t>比例变址 </a:t>
            </a:r>
            <a:r>
              <a:rPr lang="en-US" altLang="zh-CN" dirty="0"/>
              <a:t>+</a:t>
            </a:r>
            <a:r>
              <a:rPr lang="zh-CN" altLang="en-US" dirty="0"/>
              <a:t> 偏移   </a:t>
            </a:r>
            <a:r>
              <a:rPr lang="en-US" altLang="zh-CN" dirty="0"/>
              <a:t>E</a:t>
            </a:r>
            <a:r>
              <a:rPr lang="zh-CN" altLang="en-US" dirty="0"/>
              <a:t> </a:t>
            </a:r>
            <a:r>
              <a:rPr lang="en-US" altLang="zh-CN" dirty="0"/>
              <a:t>=</a:t>
            </a:r>
            <a:r>
              <a:rPr lang="zh-CN" altLang="en-US" dirty="0"/>
              <a:t> </a:t>
            </a:r>
            <a:r>
              <a:rPr lang="en-US" altLang="zh-CN" dirty="0"/>
              <a:t>(B)</a:t>
            </a:r>
            <a:r>
              <a:rPr lang="zh-CN" altLang="en-US" dirty="0"/>
              <a:t> </a:t>
            </a:r>
            <a:r>
              <a:rPr lang="en-US" altLang="zh-CN" dirty="0"/>
              <a:t>+</a:t>
            </a:r>
            <a:r>
              <a:rPr lang="zh-CN" altLang="en-US" dirty="0"/>
              <a:t> </a:t>
            </a:r>
            <a:r>
              <a:rPr lang="en-US" altLang="zh-CN" dirty="0"/>
              <a:t>(I)</a:t>
            </a:r>
            <a:r>
              <a:rPr lang="zh-CN" altLang="en-US" dirty="0"/>
              <a:t>*</a:t>
            </a:r>
            <a:r>
              <a:rPr lang="en-US" altLang="zh-CN" dirty="0"/>
              <a:t>S</a:t>
            </a:r>
            <a:r>
              <a:rPr lang="zh-CN" altLang="en-US" dirty="0"/>
              <a:t> </a:t>
            </a:r>
            <a:r>
              <a:rPr lang="en-US" altLang="zh-CN" dirty="0"/>
              <a:t>+</a:t>
            </a:r>
            <a:r>
              <a:rPr lang="zh-CN" altLang="en-US" dirty="0"/>
              <a:t> </a:t>
            </a:r>
            <a:r>
              <a:rPr lang="en-US" altLang="zh-CN" dirty="0" err="1"/>
              <a:t>Disp</a:t>
            </a:r>
            <a:endParaRPr lang="en-US" altLang="zh-CN" dirty="0"/>
          </a:p>
          <a:p>
            <a:r>
              <a:rPr kumimoji="1" lang="en-US" altLang="zh-CN" dirty="0"/>
              <a:t>9.</a:t>
            </a:r>
            <a:r>
              <a:rPr kumimoji="1" lang="zh-CN" altLang="en-US" dirty="0"/>
              <a:t> 相对                                指令地址 </a:t>
            </a:r>
            <a:r>
              <a:rPr kumimoji="1" lang="en-US" altLang="zh-CN" dirty="0"/>
              <a:t>=</a:t>
            </a:r>
            <a:r>
              <a:rPr kumimoji="1" lang="zh-CN" altLang="en-US" dirty="0"/>
              <a:t> </a:t>
            </a:r>
            <a:r>
              <a:rPr kumimoji="1" lang="en-US" altLang="zh-CN" dirty="0"/>
              <a:t>(PC)</a:t>
            </a:r>
            <a:r>
              <a:rPr kumimoji="1" lang="zh-CN" altLang="en-US" dirty="0"/>
              <a:t> </a:t>
            </a:r>
            <a:r>
              <a:rPr kumimoji="1" lang="en-US" altLang="zh-CN" dirty="0"/>
              <a:t>+</a:t>
            </a:r>
            <a:r>
              <a:rPr kumimoji="1" lang="en-US" altLang="zh-CN" dirty="0" err="1"/>
              <a:t>Disp</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42</a:t>
            </a:fld>
            <a:endParaRPr lang="zh-CN" altLang="en-US">
              <a:solidFill>
                <a:srgbClr val="1F497D"/>
              </a:solidFill>
            </a:endParaRPr>
          </a:p>
        </p:txBody>
      </p:sp>
    </p:spTree>
    <p:extLst>
      <p:ext uri="{BB962C8B-B14F-4D97-AF65-F5344CB8AC3E}">
        <p14:creationId xmlns:p14="http://schemas.microsoft.com/office/powerpoint/2010/main" val="2336945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数据移动指令</a:t>
            </a:r>
          </a:p>
        </p:txBody>
      </p:sp>
      <p:graphicFrame>
        <p:nvGraphicFramePr>
          <p:cNvPr id="5" name="Content Placeholder 4"/>
          <p:cNvGraphicFramePr>
            <a:graphicFrameLocks noGrp="1"/>
          </p:cNvGraphicFramePr>
          <p:nvPr>
            <p:ph idx="1"/>
            <p:extLst/>
          </p:nvPr>
        </p:nvGraphicFramePr>
        <p:xfrm>
          <a:off x="457200" y="1219200"/>
          <a:ext cx="8229600" cy="3200400"/>
        </p:xfrm>
        <a:graphic>
          <a:graphicData uri="http://schemas.openxmlformats.org/drawingml/2006/table">
            <a:tbl>
              <a:tblPr firstRow="1" bandRow="1">
                <a:tableStyleId>{5FD0F851-EC5A-4D38-B0AD-8093EC10F338}</a:tableStyleId>
              </a:tblPr>
              <a:tblGrid>
                <a:gridCol w="2530624">
                  <a:extLst>
                    <a:ext uri="{9D8B030D-6E8A-4147-A177-3AD203B41FA5}">
                      <a16:colId xmlns:a16="http://schemas.microsoft.com/office/drawing/2014/main" val="20000"/>
                    </a:ext>
                  </a:extLst>
                </a:gridCol>
                <a:gridCol w="5698976">
                  <a:extLst>
                    <a:ext uri="{9D8B030D-6E8A-4147-A177-3AD203B41FA5}">
                      <a16:colId xmlns:a16="http://schemas.microsoft.com/office/drawing/2014/main" val="20001"/>
                    </a:ext>
                  </a:extLst>
                </a:gridCol>
              </a:tblGrid>
              <a:tr h="370840">
                <a:tc>
                  <a:txBody>
                    <a:bodyPr/>
                    <a:lstStyle/>
                    <a:p>
                      <a:r>
                        <a:rPr lang="zh-CN" altLang="en-US" sz="2400" dirty="0"/>
                        <a:t>指令</a:t>
                      </a:r>
                    </a:p>
                  </a:txBody>
                  <a:tcPr/>
                </a:tc>
                <a:tc>
                  <a:txBody>
                    <a:bodyPr/>
                    <a:lstStyle/>
                    <a:p>
                      <a:r>
                        <a:rPr lang="zh-CN" altLang="en-US" sz="2400" dirty="0"/>
                        <a:t>说明</a:t>
                      </a:r>
                    </a:p>
                  </a:txBody>
                  <a:tcPr/>
                </a:tc>
                <a:extLst>
                  <a:ext uri="{0D108BD9-81ED-4DB2-BD59-A6C34878D82A}">
                    <a16:rowId xmlns:a16="http://schemas.microsoft.com/office/drawing/2014/main" val="10000"/>
                  </a:ext>
                </a:extLst>
              </a:tr>
              <a:tr h="370840">
                <a:tc>
                  <a:txBody>
                    <a:bodyPr/>
                    <a:lstStyle/>
                    <a:p>
                      <a:r>
                        <a:rPr lang="en-US" altLang="zh-CN" sz="2400" dirty="0"/>
                        <a:t>MOV</a:t>
                      </a:r>
                      <a:r>
                        <a:rPr lang="zh-CN" altLang="en-US" sz="2400" dirty="0"/>
                        <a:t> </a:t>
                      </a:r>
                      <a:r>
                        <a:rPr lang="en-US" altLang="zh-CN" sz="2400" dirty="0"/>
                        <a:t>DST,</a:t>
                      </a:r>
                      <a:r>
                        <a:rPr lang="zh-CN" altLang="en-US" sz="2400" dirty="0"/>
                        <a:t> </a:t>
                      </a:r>
                      <a:r>
                        <a:rPr lang="en-US" altLang="zh-CN" sz="2400" dirty="0"/>
                        <a:t>SRC</a:t>
                      </a:r>
                      <a:endParaRPr lang="zh-CN" altLang="en-US" sz="2400" dirty="0"/>
                    </a:p>
                  </a:txBody>
                  <a:tcPr/>
                </a:tc>
                <a:tc>
                  <a:txBody>
                    <a:bodyPr/>
                    <a:lstStyle/>
                    <a:p>
                      <a:r>
                        <a:rPr lang="zh-CN" altLang="en-US" sz="2400" dirty="0"/>
                        <a:t>数据从</a:t>
                      </a:r>
                      <a:r>
                        <a:rPr lang="en-US" altLang="zh-CN" sz="2400" dirty="0"/>
                        <a:t>SRC</a:t>
                      </a:r>
                      <a:r>
                        <a:rPr lang="zh-CN" altLang="en-US" sz="2400" dirty="0"/>
                        <a:t>复制到</a:t>
                      </a:r>
                      <a:r>
                        <a:rPr lang="en-US" altLang="zh-CN" sz="2400" dirty="0"/>
                        <a:t>DST</a:t>
                      </a:r>
                      <a:endParaRPr lang="zh-CN" altLang="en-US" sz="2400" dirty="0"/>
                    </a:p>
                  </a:txBody>
                  <a:tcPr/>
                </a:tc>
                <a:extLst>
                  <a:ext uri="{0D108BD9-81ED-4DB2-BD59-A6C34878D82A}">
                    <a16:rowId xmlns:a16="http://schemas.microsoft.com/office/drawing/2014/main" val="10001"/>
                  </a:ext>
                </a:extLst>
              </a:tr>
              <a:tr h="370840">
                <a:tc>
                  <a:txBody>
                    <a:bodyPr/>
                    <a:lstStyle/>
                    <a:p>
                      <a:r>
                        <a:rPr lang="en-US" altLang="zh-CN" sz="2400" dirty="0"/>
                        <a:t>PUSH</a:t>
                      </a:r>
                      <a:r>
                        <a:rPr lang="zh-CN" altLang="en-US" sz="2400" baseline="0" dirty="0"/>
                        <a:t> </a:t>
                      </a:r>
                      <a:r>
                        <a:rPr lang="en-US" altLang="zh-CN" sz="2400" baseline="0" dirty="0"/>
                        <a:t>SRC</a:t>
                      </a:r>
                      <a:endParaRPr lang="zh-CN" altLang="en-US" sz="2400" dirty="0"/>
                    </a:p>
                  </a:txBody>
                  <a:tcPr/>
                </a:tc>
                <a:tc>
                  <a:txBody>
                    <a:bodyPr/>
                    <a:lstStyle/>
                    <a:p>
                      <a:r>
                        <a:rPr lang="zh-CN" altLang="en-US" sz="2400" dirty="0"/>
                        <a:t>把</a:t>
                      </a:r>
                      <a:r>
                        <a:rPr lang="en-US" altLang="zh-CN" sz="2400" dirty="0"/>
                        <a:t>SRC</a:t>
                      </a:r>
                      <a:r>
                        <a:rPr lang="zh-CN" altLang="en-US" sz="2400" dirty="0"/>
                        <a:t> 压入堆栈</a:t>
                      </a:r>
                    </a:p>
                  </a:txBody>
                  <a:tcPr/>
                </a:tc>
                <a:extLst>
                  <a:ext uri="{0D108BD9-81ED-4DB2-BD59-A6C34878D82A}">
                    <a16:rowId xmlns:a16="http://schemas.microsoft.com/office/drawing/2014/main" val="10002"/>
                  </a:ext>
                </a:extLst>
              </a:tr>
              <a:tr h="370840">
                <a:tc>
                  <a:txBody>
                    <a:bodyPr/>
                    <a:lstStyle/>
                    <a:p>
                      <a:r>
                        <a:rPr lang="en-US" altLang="zh-CN" sz="2400" dirty="0"/>
                        <a:t>POP</a:t>
                      </a:r>
                      <a:r>
                        <a:rPr lang="zh-CN" altLang="en-US" sz="2400" dirty="0"/>
                        <a:t> </a:t>
                      </a:r>
                      <a:r>
                        <a:rPr lang="en-US" altLang="zh-CN" sz="2400" dirty="0"/>
                        <a:t>DST</a:t>
                      </a:r>
                      <a:endParaRPr lang="zh-CN" altLang="en-US" sz="2400" dirty="0"/>
                    </a:p>
                  </a:txBody>
                  <a:tcPr/>
                </a:tc>
                <a:tc>
                  <a:txBody>
                    <a:bodyPr/>
                    <a:lstStyle/>
                    <a:p>
                      <a:r>
                        <a:rPr lang="zh-CN" altLang="en-US" sz="2400" dirty="0"/>
                        <a:t>从堆栈弹出一字存入</a:t>
                      </a:r>
                      <a:r>
                        <a:rPr lang="en-US" altLang="zh-CN" sz="2400" dirty="0"/>
                        <a:t>DST</a:t>
                      </a:r>
                      <a:endParaRPr lang="zh-CN" altLang="en-US" sz="2400" dirty="0"/>
                    </a:p>
                  </a:txBody>
                  <a:tcPr/>
                </a:tc>
                <a:extLst>
                  <a:ext uri="{0D108BD9-81ED-4DB2-BD59-A6C34878D82A}">
                    <a16:rowId xmlns:a16="http://schemas.microsoft.com/office/drawing/2014/main" val="10003"/>
                  </a:ext>
                </a:extLst>
              </a:tr>
              <a:tr h="370840">
                <a:tc>
                  <a:txBody>
                    <a:bodyPr/>
                    <a:lstStyle/>
                    <a:p>
                      <a:r>
                        <a:rPr lang="en-US" altLang="zh-CN" sz="2400" dirty="0"/>
                        <a:t>XCHG</a:t>
                      </a:r>
                      <a:r>
                        <a:rPr lang="zh-CN" altLang="en-US" sz="2400" dirty="0"/>
                        <a:t> </a:t>
                      </a:r>
                      <a:r>
                        <a:rPr lang="en-US" altLang="zh-CN" sz="2400" dirty="0"/>
                        <a:t>DS1,</a:t>
                      </a:r>
                      <a:r>
                        <a:rPr lang="zh-CN" altLang="en-US" sz="2400" dirty="0"/>
                        <a:t> </a:t>
                      </a:r>
                      <a:r>
                        <a:rPr lang="en-US" altLang="zh-CN" sz="2400" dirty="0"/>
                        <a:t>DS2</a:t>
                      </a:r>
                      <a:endParaRPr lang="zh-CN" altLang="en-US" sz="2400" dirty="0"/>
                    </a:p>
                  </a:txBody>
                  <a:tcPr/>
                </a:tc>
                <a:tc>
                  <a:txBody>
                    <a:bodyPr/>
                    <a:lstStyle/>
                    <a:p>
                      <a:r>
                        <a:rPr lang="zh-CN" altLang="en-US" sz="2400" dirty="0"/>
                        <a:t>交换 </a:t>
                      </a:r>
                      <a:r>
                        <a:rPr lang="en-US" altLang="zh-CN" sz="2400" dirty="0"/>
                        <a:t>DS1</a:t>
                      </a:r>
                      <a:r>
                        <a:rPr lang="zh-CN" altLang="en-US" sz="2400" baseline="0" dirty="0"/>
                        <a:t> 和 </a:t>
                      </a:r>
                      <a:r>
                        <a:rPr lang="en-US" altLang="zh-CN" sz="2400" baseline="0" dirty="0"/>
                        <a:t>DS2</a:t>
                      </a:r>
                      <a:endParaRPr lang="zh-CN" altLang="en-US" sz="2400" dirty="0"/>
                    </a:p>
                  </a:txBody>
                  <a:tcPr/>
                </a:tc>
                <a:extLst>
                  <a:ext uri="{0D108BD9-81ED-4DB2-BD59-A6C34878D82A}">
                    <a16:rowId xmlns:a16="http://schemas.microsoft.com/office/drawing/2014/main" val="10004"/>
                  </a:ext>
                </a:extLst>
              </a:tr>
              <a:tr h="370840">
                <a:tc>
                  <a:txBody>
                    <a:bodyPr/>
                    <a:lstStyle/>
                    <a:p>
                      <a:r>
                        <a:rPr lang="en-US" altLang="zh-CN" sz="2400" dirty="0"/>
                        <a:t>LEA</a:t>
                      </a:r>
                      <a:r>
                        <a:rPr lang="zh-CN" altLang="en-US" sz="2400" dirty="0"/>
                        <a:t> </a:t>
                      </a:r>
                      <a:r>
                        <a:rPr lang="en-US" altLang="zh-CN" sz="2400" dirty="0"/>
                        <a:t>DST,</a:t>
                      </a:r>
                      <a:r>
                        <a:rPr lang="zh-CN" altLang="en-US" sz="2400" baseline="0" dirty="0"/>
                        <a:t> </a:t>
                      </a:r>
                      <a:r>
                        <a:rPr lang="en-US" altLang="zh-CN" sz="2400" baseline="0" dirty="0"/>
                        <a:t>SRC</a:t>
                      </a:r>
                      <a:endParaRPr lang="zh-CN" altLang="en-US" sz="2400" dirty="0"/>
                    </a:p>
                  </a:txBody>
                  <a:tcPr/>
                </a:tc>
                <a:tc>
                  <a:txBody>
                    <a:bodyPr/>
                    <a:lstStyle/>
                    <a:p>
                      <a:r>
                        <a:rPr lang="zh-CN" altLang="en-US" sz="2400" dirty="0"/>
                        <a:t>把</a:t>
                      </a:r>
                      <a:r>
                        <a:rPr lang="en-US" altLang="zh-CN" sz="2400" dirty="0"/>
                        <a:t>SRC</a:t>
                      </a:r>
                      <a:r>
                        <a:rPr lang="zh-CN" altLang="en-US" sz="2400" dirty="0"/>
                        <a:t>的有效地址存储</a:t>
                      </a:r>
                      <a:r>
                        <a:rPr lang="en-US" altLang="zh-CN" sz="2400" dirty="0"/>
                        <a:t>DST</a:t>
                      </a:r>
                      <a:endParaRPr lang="zh-CN" altLang="en-US" sz="2400" dirty="0"/>
                    </a:p>
                  </a:txBody>
                  <a:tcPr/>
                </a:tc>
                <a:extLst>
                  <a:ext uri="{0D108BD9-81ED-4DB2-BD59-A6C34878D82A}">
                    <a16:rowId xmlns:a16="http://schemas.microsoft.com/office/drawing/2014/main" val="10005"/>
                  </a:ext>
                </a:extLst>
              </a:tr>
              <a:tr h="370840">
                <a:tc>
                  <a:txBody>
                    <a:bodyPr/>
                    <a:lstStyle/>
                    <a:p>
                      <a:r>
                        <a:rPr lang="en-US" altLang="zh-CN" sz="2400" dirty="0"/>
                        <a:t>CMOV</a:t>
                      </a:r>
                      <a:r>
                        <a:rPr lang="zh-CN" altLang="en-US" sz="2400" dirty="0"/>
                        <a:t> </a:t>
                      </a:r>
                      <a:r>
                        <a:rPr lang="en-US" altLang="zh-CN" sz="2400" dirty="0"/>
                        <a:t>DST,</a:t>
                      </a:r>
                      <a:r>
                        <a:rPr lang="zh-CN" altLang="en-US" sz="2400" dirty="0"/>
                        <a:t> </a:t>
                      </a:r>
                      <a:r>
                        <a:rPr lang="en-US" altLang="zh-CN" sz="2400" dirty="0"/>
                        <a:t>SRC</a:t>
                      </a:r>
                      <a:endParaRPr lang="zh-CN" altLang="en-US" sz="2400" dirty="0"/>
                    </a:p>
                  </a:txBody>
                  <a:tcPr/>
                </a:tc>
                <a:tc>
                  <a:txBody>
                    <a:bodyPr/>
                    <a:lstStyle/>
                    <a:p>
                      <a:r>
                        <a:rPr lang="zh-CN" altLang="en-US" sz="2400" dirty="0"/>
                        <a:t>条件复制</a:t>
                      </a:r>
                    </a:p>
                  </a:txBody>
                  <a:tcPr/>
                </a:tc>
                <a:extLst>
                  <a:ext uri="{0D108BD9-81ED-4DB2-BD59-A6C34878D82A}">
                    <a16:rowId xmlns:a16="http://schemas.microsoft.com/office/drawing/2014/main" val="10006"/>
                  </a:ext>
                </a:extLst>
              </a:tr>
            </a:tbl>
          </a:graphicData>
        </a:graphic>
      </p:graphicFrame>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43</a:t>
            </a:fld>
            <a:endParaRPr lang="zh-CN" altLang="en-US">
              <a:solidFill>
                <a:srgbClr val="1F497D"/>
              </a:solidFill>
            </a:endParaRPr>
          </a:p>
        </p:txBody>
      </p:sp>
    </p:spTree>
    <p:extLst>
      <p:ext uri="{BB962C8B-B14F-4D97-AF65-F5344CB8AC3E}">
        <p14:creationId xmlns:p14="http://schemas.microsoft.com/office/powerpoint/2010/main" val="111401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算数指令</a:t>
            </a:r>
          </a:p>
        </p:txBody>
      </p:sp>
      <p:graphicFrame>
        <p:nvGraphicFramePr>
          <p:cNvPr id="5" name="Content Placeholder 4"/>
          <p:cNvGraphicFramePr>
            <a:graphicFrameLocks noGrp="1"/>
          </p:cNvGraphicFramePr>
          <p:nvPr>
            <p:ph idx="1"/>
            <p:extLst/>
          </p:nvPr>
        </p:nvGraphicFramePr>
        <p:xfrm>
          <a:off x="457200" y="1219200"/>
          <a:ext cx="8229600" cy="4874100"/>
        </p:xfrm>
        <a:graphic>
          <a:graphicData uri="http://schemas.openxmlformats.org/drawingml/2006/table">
            <a:tbl>
              <a:tblPr firstRow="1" bandRow="1">
                <a:tableStyleId>{5FD0F851-EC5A-4D38-B0AD-8093EC10F338}</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406175">
                <a:tc>
                  <a:txBody>
                    <a:bodyPr/>
                    <a:lstStyle/>
                    <a:p>
                      <a:r>
                        <a:rPr lang="zh-CN" altLang="en-US" dirty="0"/>
                        <a:t>指令</a:t>
                      </a:r>
                    </a:p>
                  </a:txBody>
                  <a:tcPr/>
                </a:tc>
                <a:tc>
                  <a:txBody>
                    <a:bodyPr/>
                    <a:lstStyle/>
                    <a:p>
                      <a:r>
                        <a:rPr lang="zh-CN" altLang="en-US" dirty="0"/>
                        <a:t>说明</a:t>
                      </a:r>
                    </a:p>
                  </a:txBody>
                  <a:tcPr/>
                </a:tc>
                <a:extLst>
                  <a:ext uri="{0D108BD9-81ED-4DB2-BD59-A6C34878D82A}">
                    <a16:rowId xmlns:a16="http://schemas.microsoft.com/office/drawing/2014/main" val="10000"/>
                  </a:ext>
                </a:extLst>
              </a:tr>
              <a:tr h="406175">
                <a:tc>
                  <a:txBody>
                    <a:bodyPr/>
                    <a:lstStyle/>
                    <a:p>
                      <a:r>
                        <a:rPr lang="en-US" altLang="zh-CN" dirty="0"/>
                        <a:t>ADD</a:t>
                      </a:r>
                      <a:r>
                        <a:rPr lang="zh-CN" altLang="en-US" dirty="0"/>
                        <a:t> </a:t>
                      </a:r>
                      <a:r>
                        <a:rPr lang="en-US" altLang="zh-CN" dirty="0"/>
                        <a:t>DST,</a:t>
                      </a:r>
                      <a:r>
                        <a:rPr lang="zh-CN" altLang="en-US" dirty="0"/>
                        <a:t> </a:t>
                      </a:r>
                      <a:r>
                        <a:rPr lang="en-US" altLang="zh-CN" dirty="0"/>
                        <a:t>SRC</a:t>
                      </a:r>
                      <a:endParaRPr lang="zh-CN" altLang="en-US" dirty="0"/>
                    </a:p>
                  </a:txBody>
                  <a:tcPr/>
                </a:tc>
                <a:tc>
                  <a:txBody>
                    <a:bodyPr/>
                    <a:lstStyle/>
                    <a:p>
                      <a:r>
                        <a:rPr lang="zh-CN" altLang="en-US" dirty="0"/>
                        <a:t>把</a:t>
                      </a:r>
                      <a:r>
                        <a:rPr lang="en-US" altLang="zh-CN" dirty="0"/>
                        <a:t>SRC</a:t>
                      </a:r>
                      <a:r>
                        <a:rPr lang="zh-CN" altLang="en-US" dirty="0"/>
                        <a:t>加到</a:t>
                      </a:r>
                      <a:r>
                        <a:rPr lang="en-US" altLang="zh-CN" dirty="0"/>
                        <a:t>DST</a:t>
                      </a:r>
                      <a:r>
                        <a:rPr lang="zh-CN" altLang="en-US" dirty="0"/>
                        <a:t>中</a:t>
                      </a:r>
                    </a:p>
                  </a:txBody>
                  <a:tcPr/>
                </a:tc>
                <a:extLst>
                  <a:ext uri="{0D108BD9-81ED-4DB2-BD59-A6C34878D82A}">
                    <a16:rowId xmlns:a16="http://schemas.microsoft.com/office/drawing/2014/main" val="10001"/>
                  </a:ext>
                </a:extLst>
              </a:tr>
              <a:tr h="406175">
                <a:tc>
                  <a:txBody>
                    <a:bodyPr/>
                    <a:lstStyle/>
                    <a:p>
                      <a:r>
                        <a:rPr lang="en-US" altLang="zh-CN" dirty="0"/>
                        <a:t>SUB</a:t>
                      </a:r>
                      <a:r>
                        <a:rPr lang="zh-CN" altLang="en-US" dirty="0"/>
                        <a:t> </a:t>
                      </a:r>
                      <a:r>
                        <a:rPr lang="en-US" altLang="zh-CN" dirty="0"/>
                        <a:t>DST,</a:t>
                      </a:r>
                      <a:r>
                        <a:rPr lang="zh-CN" altLang="en-US" dirty="0"/>
                        <a:t> </a:t>
                      </a:r>
                      <a:r>
                        <a:rPr lang="en-US" altLang="zh-CN" dirty="0"/>
                        <a:t>SRC</a:t>
                      </a:r>
                      <a:endParaRPr lang="zh-CN" altLang="en-US" dirty="0"/>
                    </a:p>
                  </a:txBody>
                  <a:tcPr/>
                </a:tc>
                <a:tc>
                  <a:txBody>
                    <a:bodyPr/>
                    <a:lstStyle/>
                    <a:p>
                      <a:r>
                        <a:rPr lang="zh-CN" altLang="en-US" dirty="0"/>
                        <a:t>从</a:t>
                      </a:r>
                      <a:r>
                        <a:rPr lang="en-US" altLang="zh-CN" dirty="0"/>
                        <a:t>SRC</a:t>
                      </a:r>
                      <a:r>
                        <a:rPr lang="zh-CN" altLang="en-US" dirty="0"/>
                        <a:t>减去</a:t>
                      </a:r>
                      <a:r>
                        <a:rPr lang="en-US" altLang="zh-CN" dirty="0"/>
                        <a:t>DST</a:t>
                      </a:r>
                      <a:endParaRPr lang="zh-CN" altLang="en-US" dirty="0"/>
                    </a:p>
                  </a:txBody>
                  <a:tcPr/>
                </a:tc>
                <a:extLst>
                  <a:ext uri="{0D108BD9-81ED-4DB2-BD59-A6C34878D82A}">
                    <a16:rowId xmlns:a16="http://schemas.microsoft.com/office/drawing/2014/main" val="10002"/>
                  </a:ext>
                </a:extLst>
              </a:tr>
              <a:tr h="406175">
                <a:tc>
                  <a:txBody>
                    <a:bodyPr/>
                    <a:lstStyle/>
                    <a:p>
                      <a:r>
                        <a:rPr lang="en-US" altLang="zh-CN" dirty="0"/>
                        <a:t>MUL</a:t>
                      </a:r>
                      <a:r>
                        <a:rPr lang="zh-CN" altLang="en-US" dirty="0"/>
                        <a:t> </a:t>
                      </a:r>
                      <a:r>
                        <a:rPr lang="en-US" altLang="zh-CN" dirty="0"/>
                        <a:t>SRC</a:t>
                      </a:r>
                      <a:endParaRPr lang="zh-CN" altLang="en-US" dirty="0"/>
                    </a:p>
                  </a:txBody>
                  <a:tcPr/>
                </a:tc>
                <a:tc>
                  <a:txBody>
                    <a:bodyPr/>
                    <a:lstStyle/>
                    <a:p>
                      <a:r>
                        <a:rPr lang="en-US" altLang="zh-CN" dirty="0"/>
                        <a:t>EAX</a:t>
                      </a:r>
                      <a:r>
                        <a:rPr lang="zh-CN" altLang="en-US" dirty="0"/>
                        <a:t>乘以</a:t>
                      </a:r>
                      <a:r>
                        <a:rPr lang="en-US" altLang="zh-CN" dirty="0"/>
                        <a:t>SRC</a:t>
                      </a:r>
                      <a:r>
                        <a:rPr lang="zh-CN" altLang="en-US" dirty="0"/>
                        <a:t>（无符号）</a:t>
                      </a:r>
                    </a:p>
                  </a:txBody>
                  <a:tcPr/>
                </a:tc>
                <a:extLst>
                  <a:ext uri="{0D108BD9-81ED-4DB2-BD59-A6C34878D82A}">
                    <a16:rowId xmlns:a16="http://schemas.microsoft.com/office/drawing/2014/main" val="10003"/>
                  </a:ext>
                </a:extLst>
              </a:tr>
              <a:tr h="406175">
                <a:tc>
                  <a:txBody>
                    <a:bodyPr/>
                    <a:lstStyle/>
                    <a:p>
                      <a:r>
                        <a:rPr lang="en-US" altLang="zh-CN" dirty="0"/>
                        <a:t>IMUL</a:t>
                      </a:r>
                      <a:r>
                        <a:rPr lang="zh-CN" altLang="en-US" dirty="0"/>
                        <a:t> </a:t>
                      </a:r>
                      <a:r>
                        <a:rPr lang="en-US" altLang="zh-CN" dirty="0"/>
                        <a:t>SRC</a:t>
                      </a:r>
                      <a:endParaRPr lang="zh-CN" altLang="en-US" dirty="0"/>
                    </a:p>
                  </a:txBody>
                  <a:tcPr/>
                </a:tc>
                <a:tc>
                  <a:txBody>
                    <a:bodyPr/>
                    <a:lstStyle/>
                    <a:p>
                      <a:r>
                        <a:rPr lang="en-US" altLang="zh-CN" dirty="0"/>
                        <a:t>EAX</a:t>
                      </a:r>
                      <a:r>
                        <a:rPr lang="zh-CN" altLang="en-US" baseline="0" dirty="0"/>
                        <a:t>乘以</a:t>
                      </a:r>
                      <a:r>
                        <a:rPr lang="en-US" altLang="zh-CN" baseline="0" dirty="0"/>
                        <a:t>SRC</a:t>
                      </a:r>
                      <a:r>
                        <a:rPr lang="zh-CN" altLang="en-US" baseline="0" dirty="0"/>
                        <a:t>（带符号）</a:t>
                      </a:r>
                      <a:endParaRPr lang="zh-CN" altLang="en-US" dirty="0"/>
                    </a:p>
                  </a:txBody>
                  <a:tcPr/>
                </a:tc>
                <a:extLst>
                  <a:ext uri="{0D108BD9-81ED-4DB2-BD59-A6C34878D82A}">
                    <a16:rowId xmlns:a16="http://schemas.microsoft.com/office/drawing/2014/main" val="10004"/>
                  </a:ext>
                </a:extLst>
              </a:tr>
              <a:tr h="406175">
                <a:tc>
                  <a:txBody>
                    <a:bodyPr/>
                    <a:lstStyle/>
                    <a:p>
                      <a:r>
                        <a:rPr lang="en-US" altLang="zh-CN" dirty="0"/>
                        <a:t>DIV</a:t>
                      </a:r>
                      <a:r>
                        <a:rPr lang="zh-CN" altLang="en-US" dirty="0"/>
                        <a:t> </a:t>
                      </a:r>
                      <a:r>
                        <a:rPr lang="en-US" altLang="zh-CN" dirty="0"/>
                        <a:t>SRC</a:t>
                      </a:r>
                      <a:endParaRPr lang="zh-CN" altLang="en-US" dirty="0"/>
                    </a:p>
                  </a:txBody>
                  <a:tcPr/>
                </a:tc>
                <a:tc>
                  <a:txBody>
                    <a:bodyPr/>
                    <a:lstStyle/>
                    <a:p>
                      <a:r>
                        <a:rPr lang="en-US" altLang="zh-CN" dirty="0"/>
                        <a:t>EDX</a:t>
                      </a:r>
                      <a:r>
                        <a:rPr lang="zh-CN" altLang="en-US" dirty="0"/>
                        <a:t> </a:t>
                      </a:r>
                      <a:r>
                        <a:rPr lang="en-US" altLang="zh-CN" dirty="0"/>
                        <a:t>:</a:t>
                      </a:r>
                      <a:r>
                        <a:rPr lang="zh-CN" altLang="en-US" dirty="0"/>
                        <a:t> </a:t>
                      </a:r>
                      <a:r>
                        <a:rPr lang="en-US" altLang="zh-CN" dirty="0"/>
                        <a:t>EAX</a:t>
                      </a:r>
                      <a:r>
                        <a:rPr lang="zh-CN" altLang="en-US" baseline="0" dirty="0"/>
                        <a:t> 除以 </a:t>
                      </a:r>
                      <a:r>
                        <a:rPr lang="en-US" altLang="zh-CN" baseline="0" dirty="0"/>
                        <a:t>SRC</a:t>
                      </a:r>
                      <a:r>
                        <a:rPr lang="zh-CN" altLang="en-US" baseline="0" dirty="0"/>
                        <a:t>（无符号）</a:t>
                      </a:r>
                      <a:endParaRPr lang="zh-CN" altLang="en-US" dirty="0"/>
                    </a:p>
                  </a:txBody>
                  <a:tcPr/>
                </a:tc>
                <a:extLst>
                  <a:ext uri="{0D108BD9-81ED-4DB2-BD59-A6C34878D82A}">
                    <a16:rowId xmlns:a16="http://schemas.microsoft.com/office/drawing/2014/main" val="10005"/>
                  </a:ext>
                </a:extLst>
              </a:tr>
              <a:tr h="406175">
                <a:tc>
                  <a:txBody>
                    <a:bodyPr/>
                    <a:lstStyle/>
                    <a:p>
                      <a:r>
                        <a:rPr lang="en-US" altLang="zh-CN" dirty="0"/>
                        <a:t>IDIV</a:t>
                      </a:r>
                      <a:r>
                        <a:rPr lang="zh-CN" altLang="en-US" dirty="0"/>
                        <a:t> </a:t>
                      </a:r>
                      <a:r>
                        <a:rPr lang="en-US" altLang="zh-CN" dirty="0"/>
                        <a:t>SRC</a:t>
                      </a:r>
                      <a:endParaRPr lang="zh-CN" altLang="en-US" dirty="0"/>
                    </a:p>
                  </a:txBody>
                  <a:tcPr/>
                </a:tc>
                <a:tc>
                  <a:txBody>
                    <a:bodyPr/>
                    <a:lstStyle/>
                    <a:p>
                      <a:r>
                        <a:rPr lang="en-US" altLang="zh-CN" dirty="0"/>
                        <a:t>EDA</a:t>
                      </a:r>
                      <a:r>
                        <a:rPr lang="zh-CN" altLang="en-US" dirty="0"/>
                        <a:t> </a:t>
                      </a:r>
                      <a:r>
                        <a:rPr lang="en-US" altLang="zh-CN" dirty="0"/>
                        <a:t>:</a:t>
                      </a:r>
                      <a:r>
                        <a:rPr lang="zh-CN" altLang="en-US" dirty="0"/>
                        <a:t> </a:t>
                      </a:r>
                      <a:r>
                        <a:rPr lang="en-US" altLang="zh-CN" dirty="0"/>
                        <a:t>EAX</a:t>
                      </a:r>
                      <a:r>
                        <a:rPr lang="zh-CN" altLang="en-US" dirty="0"/>
                        <a:t> 除以 </a:t>
                      </a:r>
                      <a:r>
                        <a:rPr lang="en-US" altLang="zh-CN" dirty="0"/>
                        <a:t>SRC</a:t>
                      </a:r>
                      <a:r>
                        <a:rPr lang="zh-CN" altLang="en-US" dirty="0"/>
                        <a:t>（带符号）</a:t>
                      </a:r>
                    </a:p>
                  </a:txBody>
                  <a:tcPr/>
                </a:tc>
                <a:extLst>
                  <a:ext uri="{0D108BD9-81ED-4DB2-BD59-A6C34878D82A}">
                    <a16:rowId xmlns:a16="http://schemas.microsoft.com/office/drawing/2014/main" val="10006"/>
                  </a:ext>
                </a:extLst>
              </a:tr>
              <a:tr h="406175">
                <a:tc>
                  <a:txBody>
                    <a:bodyPr/>
                    <a:lstStyle/>
                    <a:p>
                      <a:r>
                        <a:rPr lang="en-US" altLang="zh-CN" dirty="0"/>
                        <a:t>ADC</a:t>
                      </a:r>
                      <a:r>
                        <a:rPr lang="zh-CN" altLang="en-US" dirty="0"/>
                        <a:t> </a:t>
                      </a:r>
                      <a:r>
                        <a:rPr lang="en-US" altLang="zh-CN" dirty="0"/>
                        <a:t>DST,</a:t>
                      </a:r>
                      <a:r>
                        <a:rPr lang="zh-CN" altLang="en-US" dirty="0"/>
                        <a:t> </a:t>
                      </a:r>
                      <a:r>
                        <a:rPr lang="en-US" altLang="zh-CN" dirty="0"/>
                        <a:t>SRC</a:t>
                      </a:r>
                      <a:endParaRPr lang="zh-CN" altLang="en-US" dirty="0"/>
                    </a:p>
                  </a:txBody>
                  <a:tcPr/>
                </a:tc>
                <a:tc>
                  <a:txBody>
                    <a:bodyPr/>
                    <a:lstStyle/>
                    <a:p>
                      <a:r>
                        <a:rPr lang="zh-CN" altLang="en-US" dirty="0"/>
                        <a:t>把</a:t>
                      </a:r>
                      <a:r>
                        <a:rPr lang="en-US" altLang="zh-CN" dirty="0"/>
                        <a:t>SRC</a:t>
                      </a:r>
                      <a:r>
                        <a:rPr lang="zh-CN" altLang="en-US" dirty="0"/>
                        <a:t>加到</a:t>
                      </a:r>
                      <a:r>
                        <a:rPr lang="en-US" altLang="zh-CN" dirty="0"/>
                        <a:t>DST</a:t>
                      </a:r>
                      <a:r>
                        <a:rPr lang="zh-CN" altLang="en-US" dirty="0"/>
                        <a:t>中，并加进位位</a:t>
                      </a:r>
                    </a:p>
                  </a:txBody>
                  <a:tcPr/>
                </a:tc>
                <a:extLst>
                  <a:ext uri="{0D108BD9-81ED-4DB2-BD59-A6C34878D82A}">
                    <a16:rowId xmlns:a16="http://schemas.microsoft.com/office/drawing/2014/main" val="10007"/>
                  </a:ext>
                </a:extLst>
              </a:tr>
              <a:tr h="406175">
                <a:tc>
                  <a:txBody>
                    <a:bodyPr/>
                    <a:lstStyle/>
                    <a:p>
                      <a:r>
                        <a:rPr lang="en-US" altLang="zh-CN" dirty="0"/>
                        <a:t>SBB</a:t>
                      </a:r>
                      <a:r>
                        <a:rPr lang="zh-CN" altLang="en-US" dirty="0"/>
                        <a:t> </a:t>
                      </a:r>
                      <a:r>
                        <a:rPr lang="en-US" altLang="zh-CN" dirty="0"/>
                        <a:t>DST,</a:t>
                      </a:r>
                      <a:r>
                        <a:rPr lang="zh-CN" altLang="en-US" dirty="0"/>
                        <a:t> </a:t>
                      </a:r>
                      <a:r>
                        <a:rPr lang="en-US" altLang="zh-CN" dirty="0"/>
                        <a:t>SRC</a:t>
                      </a:r>
                      <a:endParaRPr lang="zh-CN" altLang="en-US" dirty="0"/>
                    </a:p>
                  </a:txBody>
                  <a:tcPr/>
                </a:tc>
                <a:tc>
                  <a:txBody>
                    <a:bodyPr/>
                    <a:lstStyle/>
                    <a:p>
                      <a:r>
                        <a:rPr lang="zh-CN" altLang="en-US" dirty="0"/>
                        <a:t>从</a:t>
                      </a:r>
                      <a:r>
                        <a:rPr lang="en-US" altLang="zh-CN" dirty="0"/>
                        <a:t>SRC</a:t>
                      </a:r>
                      <a:r>
                        <a:rPr lang="zh-CN" altLang="en-US" dirty="0"/>
                        <a:t>中减去</a:t>
                      </a:r>
                      <a:r>
                        <a:rPr lang="en-US" altLang="zh-CN" dirty="0"/>
                        <a:t>DST</a:t>
                      </a:r>
                      <a:r>
                        <a:rPr lang="zh-CN" altLang="en-US" dirty="0"/>
                        <a:t>和进位位</a:t>
                      </a:r>
                    </a:p>
                  </a:txBody>
                  <a:tcPr/>
                </a:tc>
                <a:extLst>
                  <a:ext uri="{0D108BD9-81ED-4DB2-BD59-A6C34878D82A}">
                    <a16:rowId xmlns:a16="http://schemas.microsoft.com/office/drawing/2014/main" val="10008"/>
                  </a:ext>
                </a:extLst>
              </a:tr>
              <a:tr h="406175">
                <a:tc>
                  <a:txBody>
                    <a:bodyPr/>
                    <a:lstStyle/>
                    <a:p>
                      <a:r>
                        <a:rPr lang="en-US" altLang="zh-CN" dirty="0"/>
                        <a:t>INC</a:t>
                      </a:r>
                      <a:r>
                        <a:rPr lang="zh-CN" altLang="en-US" baseline="0" dirty="0"/>
                        <a:t> </a:t>
                      </a:r>
                      <a:r>
                        <a:rPr lang="en-US" altLang="zh-CN" baseline="0" dirty="0"/>
                        <a:t>DST</a:t>
                      </a:r>
                      <a:endParaRPr lang="zh-CN" altLang="en-US" dirty="0"/>
                    </a:p>
                  </a:txBody>
                  <a:tcPr/>
                </a:tc>
                <a:tc>
                  <a:txBody>
                    <a:bodyPr/>
                    <a:lstStyle/>
                    <a:p>
                      <a:r>
                        <a:rPr lang="en-US" altLang="zh-CN" dirty="0"/>
                        <a:t>DST</a:t>
                      </a:r>
                      <a:r>
                        <a:rPr lang="zh-CN" altLang="en-US" dirty="0"/>
                        <a:t> 加 </a:t>
                      </a:r>
                      <a:r>
                        <a:rPr lang="en-US" altLang="zh-CN" dirty="0"/>
                        <a:t>1</a:t>
                      </a:r>
                      <a:endParaRPr lang="zh-CN" altLang="en-US" dirty="0"/>
                    </a:p>
                  </a:txBody>
                  <a:tcPr/>
                </a:tc>
                <a:extLst>
                  <a:ext uri="{0D108BD9-81ED-4DB2-BD59-A6C34878D82A}">
                    <a16:rowId xmlns:a16="http://schemas.microsoft.com/office/drawing/2014/main" val="10009"/>
                  </a:ext>
                </a:extLst>
              </a:tr>
              <a:tr h="406175">
                <a:tc>
                  <a:txBody>
                    <a:bodyPr/>
                    <a:lstStyle/>
                    <a:p>
                      <a:r>
                        <a:rPr lang="en-US" altLang="zh-CN" dirty="0"/>
                        <a:t>DES</a:t>
                      </a:r>
                      <a:r>
                        <a:rPr lang="zh-CN" altLang="en-US" dirty="0"/>
                        <a:t> </a:t>
                      </a:r>
                      <a:r>
                        <a:rPr lang="en-US" altLang="zh-CN" dirty="0"/>
                        <a:t>DST</a:t>
                      </a:r>
                      <a:endParaRPr lang="zh-CN" altLang="en-US" dirty="0"/>
                    </a:p>
                  </a:txBody>
                  <a:tcPr/>
                </a:tc>
                <a:tc>
                  <a:txBody>
                    <a:bodyPr/>
                    <a:lstStyle/>
                    <a:p>
                      <a:r>
                        <a:rPr lang="en-US" altLang="zh-CN" dirty="0"/>
                        <a:t>DST</a:t>
                      </a:r>
                      <a:r>
                        <a:rPr lang="zh-CN" altLang="en-US" dirty="0"/>
                        <a:t> 减 </a:t>
                      </a:r>
                      <a:r>
                        <a:rPr lang="en-US" altLang="zh-CN" dirty="0"/>
                        <a:t>1</a:t>
                      </a:r>
                      <a:endParaRPr lang="zh-CN" altLang="en-US" dirty="0"/>
                    </a:p>
                  </a:txBody>
                  <a:tcPr/>
                </a:tc>
                <a:extLst>
                  <a:ext uri="{0D108BD9-81ED-4DB2-BD59-A6C34878D82A}">
                    <a16:rowId xmlns:a16="http://schemas.microsoft.com/office/drawing/2014/main" val="10010"/>
                  </a:ext>
                </a:extLst>
              </a:tr>
              <a:tr h="406175">
                <a:tc>
                  <a:txBody>
                    <a:bodyPr/>
                    <a:lstStyle/>
                    <a:p>
                      <a:r>
                        <a:rPr lang="en-US" altLang="zh-CN" dirty="0"/>
                        <a:t>NEG</a:t>
                      </a:r>
                      <a:r>
                        <a:rPr lang="zh-CN" altLang="en-US" dirty="0"/>
                        <a:t> </a:t>
                      </a:r>
                      <a:r>
                        <a:rPr lang="en-US" altLang="zh-CN" dirty="0"/>
                        <a:t>DST</a:t>
                      </a:r>
                      <a:endParaRPr lang="zh-CN" altLang="en-US" dirty="0"/>
                    </a:p>
                  </a:txBody>
                  <a:tcPr/>
                </a:tc>
                <a:tc>
                  <a:txBody>
                    <a:bodyPr/>
                    <a:lstStyle/>
                    <a:p>
                      <a:r>
                        <a:rPr lang="en-US" altLang="zh-CN" dirty="0"/>
                        <a:t>DST</a:t>
                      </a:r>
                      <a:r>
                        <a:rPr lang="zh-CN" altLang="en-US" dirty="0"/>
                        <a:t>取反（也就是</a:t>
                      </a:r>
                      <a:r>
                        <a:rPr lang="en-US" altLang="zh-CN" dirty="0"/>
                        <a:t>0-DST</a:t>
                      </a:r>
                      <a:r>
                        <a:rPr lang="zh-CN" altLang="en-US" dirty="0"/>
                        <a:t>）</a:t>
                      </a:r>
                    </a:p>
                  </a:txBody>
                  <a:tcPr/>
                </a:tc>
                <a:extLst>
                  <a:ext uri="{0D108BD9-81ED-4DB2-BD59-A6C34878D82A}">
                    <a16:rowId xmlns:a16="http://schemas.microsoft.com/office/drawing/2014/main" val="10011"/>
                  </a:ext>
                </a:extLst>
              </a:tr>
            </a:tbl>
          </a:graphicData>
        </a:graphic>
      </p:graphicFrame>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44</a:t>
            </a:fld>
            <a:endParaRPr lang="zh-CN" altLang="en-US">
              <a:solidFill>
                <a:srgbClr val="1F497D"/>
              </a:solidFill>
            </a:endParaRPr>
          </a:p>
        </p:txBody>
      </p:sp>
    </p:spTree>
    <p:extLst>
      <p:ext uri="{BB962C8B-B14F-4D97-AF65-F5344CB8AC3E}">
        <p14:creationId xmlns:p14="http://schemas.microsoft.com/office/powerpoint/2010/main" val="748208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逻辑指令</a:t>
            </a:r>
          </a:p>
        </p:txBody>
      </p:sp>
      <p:graphicFrame>
        <p:nvGraphicFramePr>
          <p:cNvPr id="5" name="Content Placeholder 4"/>
          <p:cNvGraphicFramePr>
            <a:graphicFrameLocks noGrp="1"/>
          </p:cNvGraphicFramePr>
          <p:nvPr>
            <p:ph idx="1"/>
            <p:extLst/>
          </p:nvPr>
        </p:nvGraphicFramePr>
        <p:xfrm>
          <a:off x="457200" y="1219200"/>
          <a:ext cx="8229600" cy="2286000"/>
        </p:xfrm>
        <a:graphic>
          <a:graphicData uri="http://schemas.openxmlformats.org/drawingml/2006/table">
            <a:tbl>
              <a:tblPr firstRow="1" bandRow="1">
                <a:tableStyleId>{BDBED569-4797-4DF1-A0F4-6AAB3CD982D8}</a:tableStyleId>
              </a:tblPr>
              <a:tblGrid>
                <a:gridCol w="2386608">
                  <a:extLst>
                    <a:ext uri="{9D8B030D-6E8A-4147-A177-3AD203B41FA5}">
                      <a16:colId xmlns:a16="http://schemas.microsoft.com/office/drawing/2014/main" val="20000"/>
                    </a:ext>
                  </a:extLst>
                </a:gridCol>
                <a:gridCol w="5842992">
                  <a:extLst>
                    <a:ext uri="{9D8B030D-6E8A-4147-A177-3AD203B41FA5}">
                      <a16:colId xmlns:a16="http://schemas.microsoft.com/office/drawing/2014/main" val="20001"/>
                    </a:ext>
                  </a:extLst>
                </a:gridCol>
              </a:tblGrid>
              <a:tr h="370840">
                <a:tc>
                  <a:txBody>
                    <a:bodyPr/>
                    <a:lstStyle/>
                    <a:p>
                      <a:r>
                        <a:rPr lang="zh-CN" altLang="en-US" sz="2400" dirty="0"/>
                        <a:t>指令</a:t>
                      </a:r>
                    </a:p>
                  </a:txBody>
                  <a:tcPr/>
                </a:tc>
                <a:tc>
                  <a:txBody>
                    <a:bodyPr/>
                    <a:lstStyle/>
                    <a:p>
                      <a:r>
                        <a:rPr lang="zh-CN" altLang="en-US" sz="2400" dirty="0"/>
                        <a:t>说明</a:t>
                      </a:r>
                    </a:p>
                  </a:txBody>
                  <a:tcPr/>
                </a:tc>
                <a:extLst>
                  <a:ext uri="{0D108BD9-81ED-4DB2-BD59-A6C34878D82A}">
                    <a16:rowId xmlns:a16="http://schemas.microsoft.com/office/drawing/2014/main" val="10000"/>
                  </a:ext>
                </a:extLst>
              </a:tr>
              <a:tr h="370840">
                <a:tc>
                  <a:txBody>
                    <a:bodyPr/>
                    <a:lstStyle/>
                    <a:p>
                      <a:r>
                        <a:rPr lang="en-US" altLang="zh-CN" sz="2400" dirty="0"/>
                        <a:t>AND</a:t>
                      </a:r>
                      <a:r>
                        <a:rPr lang="zh-CN" altLang="en-US" sz="2400" dirty="0"/>
                        <a:t> </a:t>
                      </a:r>
                      <a:r>
                        <a:rPr lang="en-US" altLang="zh-CN" sz="2400" dirty="0"/>
                        <a:t>DST,</a:t>
                      </a:r>
                      <a:r>
                        <a:rPr lang="zh-CN" altLang="en-US" sz="2400" dirty="0"/>
                        <a:t> </a:t>
                      </a:r>
                      <a:r>
                        <a:rPr lang="en-US" altLang="zh-CN" sz="2400" dirty="0"/>
                        <a:t>SRC</a:t>
                      </a:r>
                      <a:endParaRPr lang="zh-CN" altLang="en-US" sz="2400" dirty="0"/>
                    </a:p>
                  </a:txBody>
                  <a:tcPr/>
                </a:tc>
                <a:tc>
                  <a:txBody>
                    <a:bodyPr/>
                    <a:lstStyle/>
                    <a:p>
                      <a:r>
                        <a:rPr lang="en-US" altLang="zh-CN" sz="2400" dirty="0"/>
                        <a:t>SRC</a:t>
                      </a:r>
                      <a:r>
                        <a:rPr lang="zh-CN" altLang="en-US" sz="2400" dirty="0"/>
                        <a:t> 和 </a:t>
                      </a:r>
                      <a:r>
                        <a:rPr lang="en-US" altLang="zh-CN" sz="2400" dirty="0"/>
                        <a:t>DST</a:t>
                      </a:r>
                      <a:r>
                        <a:rPr lang="zh-CN" altLang="en-US" sz="2400" dirty="0"/>
                        <a:t>进行逻辑与，结果存入 </a:t>
                      </a:r>
                      <a:r>
                        <a:rPr lang="en-US" altLang="zh-CN" sz="2400" dirty="0"/>
                        <a:t>DST</a:t>
                      </a:r>
                      <a:endParaRPr lang="zh-CN" altLang="en-US" sz="2400" dirty="0"/>
                    </a:p>
                  </a:txBody>
                  <a:tcPr/>
                </a:tc>
                <a:extLst>
                  <a:ext uri="{0D108BD9-81ED-4DB2-BD59-A6C34878D82A}">
                    <a16:rowId xmlns:a16="http://schemas.microsoft.com/office/drawing/2014/main" val="10001"/>
                  </a:ext>
                </a:extLst>
              </a:tr>
              <a:tr h="370840">
                <a:tc>
                  <a:txBody>
                    <a:bodyPr/>
                    <a:lstStyle/>
                    <a:p>
                      <a:r>
                        <a:rPr lang="en-US" altLang="zh-CN" sz="2400" dirty="0"/>
                        <a:t>OR</a:t>
                      </a:r>
                      <a:r>
                        <a:rPr lang="zh-CN" altLang="en-US" sz="2400" dirty="0"/>
                        <a:t> </a:t>
                      </a:r>
                      <a:r>
                        <a:rPr lang="en-US" altLang="zh-CN" sz="2400" dirty="0"/>
                        <a:t>DST,</a:t>
                      </a:r>
                      <a:r>
                        <a:rPr lang="zh-CN" altLang="en-US" sz="2400" dirty="0"/>
                        <a:t> </a:t>
                      </a:r>
                      <a:r>
                        <a:rPr lang="en-US" altLang="zh-CN" sz="2400" dirty="0"/>
                        <a:t>SRC</a:t>
                      </a:r>
                      <a:endParaRPr lang="zh-CN" altLang="en-US" sz="2400" dirty="0"/>
                    </a:p>
                  </a:txBody>
                  <a:tcPr/>
                </a:tc>
                <a:tc>
                  <a:txBody>
                    <a:bodyPr/>
                    <a:lstStyle/>
                    <a:p>
                      <a:r>
                        <a:rPr lang="zh-CN" altLang="en-US" sz="2400" dirty="0"/>
                        <a:t> </a:t>
                      </a:r>
                      <a:r>
                        <a:rPr lang="en-US" altLang="zh-CN" sz="2400" dirty="0"/>
                        <a:t>SRC</a:t>
                      </a:r>
                      <a:r>
                        <a:rPr lang="zh-CN" altLang="en-US" sz="2400" dirty="0"/>
                        <a:t> </a:t>
                      </a:r>
                      <a:r>
                        <a:rPr lang="zh-CN" altLang="en-US" sz="2400" dirty="0">
                          <a:effectLst/>
                          <a:latin typeface="STKaiti" charset="-122"/>
                        </a:rPr>
                        <a:t>和 </a:t>
                      </a:r>
                      <a:r>
                        <a:rPr lang="en-US" altLang="zh-CN" sz="2400" dirty="0"/>
                        <a:t>DST</a:t>
                      </a:r>
                      <a:r>
                        <a:rPr lang="zh-CN" altLang="en-US" sz="2400" dirty="0">
                          <a:effectLst/>
                          <a:latin typeface="STKaiti" charset="-122"/>
                        </a:rPr>
                        <a:t>进行逻辑或，结果存入 </a:t>
                      </a:r>
                      <a:r>
                        <a:rPr lang="en-US" altLang="zh-CN" sz="2400" dirty="0"/>
                        <a:t>DST</a:t>
                      </a:r>
                      <a:endParaRPr lang="zh-CN" altLang="en-US" sz="2400" dirty="0">
                        <a:effectLst/>
                        <a:latin typeface="STKaiti" charset="-122"/>
                      </a:endParaRPr>
                    </a:p>
                  </a:txBody>
                  <a:tcPr marL="31750" marR="31750" marT="0" marB="0"/>
                </a:tc>
                <a:extLst>
                  <a:ext uri="{0D108BD9-81ED-4DB2-BD59-A6C34878D82A}">
                    <a16:rowId xmlns:a16="http://schemas.microsoft.com/office/drawing/2014/main" val="10002"/>
                  </a:ext>
                </a:extLst>
              </a:tr>
              <a:tr h="370840">
                <a:tc>
                  <a:txBody>
                    <a:bodyPr/>
                    <a:lstStyle/>
                    <a:p>
                      <a:r>
                        <a:rPr lang="en-US" altLang="zh-CN" sz="2400" dirty="0"/>
                        <a:t>XOR</a:t>
                      </a:r>
                      <a:r>
                        <a:rPr lang="zh-CN" altLang="en-US" sz="2400" dirty="0"/>
                        <a:t> </a:t>
                      </a:r>
                      <a:r>
                        <a:rPr lang="en-US" altLang="zh-CN" sz="2400" dirty="0"/>
                        <a:t>DST,</a:t>
                      </a:r>
                      <a:r>
                        <a:rPr lang="zh-CN" altLang="en-US" sz="2400" dirty="0"/>
                        <a:t> </a:t>
                      </a:r>
                      <a:r>
                        <a:rPr lang="en-US" altLang="zh-CN" sz="2400" dirty="0"/>
                        <a:t>SRC</a:t>
                      </a:r>
                      <a:endParaRPr lang="zh-CN" altLang="en-US" sz="2400" dirty="0"/>
                    </a:p>
                  </a:txBody>
                  <a:tcPr/>
                </a:tc>
                <a:tc>
                  <a:txBody>
                    <a:bodyPr/>
                    <a:lstStyle/>
                    <a:p>
                      <a:r>
                        <a:rPr lang="en-US" altLang="zh-CN" sz="2400" dirty="0"/>
                        <a:t>SRC</a:t>
                      </a:r>
                      <a:r>
                        <a:rPr lang="zh-CN" altLang="en-US" sz="2400" dirty="0"/>
                        <a:t> 和 </a:t>
                      </a:r>
                      <a:r>
                        <a:rPr lang="en-US" altLang="zh-CN" sz="2400" dirty="0"/>
                        <a:t>DST</a:t>
                      </a:r>
                      <a:r>
                        <a:rPr lang="zh-CN" altLang="en-US" sz="2400" dirty="0"/>
                        <a:t>进行逻辑异或，结果存储 </a:t>
                      </a:r>
                      <a:r>
                        <a:rPr lang="en-US" altLang="zh-CN" sz="2400" dirty="0"/>
                        <a:t>DST</a:t>
                      </a:r>
                      <a:endParaRPr lang="zh-CN" altLang="en-US" sz="2400" dirty="0"/>
                    </a:p>
                  </a:txBody>
                  <a:tcPr/>
                </a:tc>
                <a:extLst>
                  <a:ext uri="{0D108BD9-81ED-4DB2-BD59-A6C34878D82A}">
                    <a16:rowId xmlns:a16="http://schemas.microsoft.com/office/drawing/2014/main" val="10003"/>
                  </a:ext>
                </a:extLst>
              </a:tr>
              <a:tr h="370840">
                <a:tc>
                  <a:txBody>
                    <a:bodyPr/>
                    <a:lstStyle/>
                    <a:p>
                      <a:r>
                        <a:rPr lang="en-US" altLang="zh-CN" sz="2400" dirty="0"/>
                        <a:t>NOT</a:t>
                      </a:r>
                      <a:r>
                        <a:rPr lang="zh-CN" altLang="en-US" sz="2400" dirty="0"/>
                        <a:t> </a:t>
                      </a:r>
                      <a:r>
                        <a:rPr lang="en-US" altLang="zh-CN" sz="2400" dirty="0"/>
                        <a:t>DST</a:t>
                      </a:r>
                      <a:endParaRPr lang="zh-CN" altLang="en-US" sz="2400" dirty="0"/>
                    </a:p>
                  </a:txBody>
                  <a:tcPr/>
                </a:tc>
                <a:tc>
                  <a:txBody>
                    <a:bodyPr/>
                    <a:lstStyle/>
                    <a:p>
                      <a:r>
                        <a:rPr lang="zh-CN" altLang="en-US" sz="2400" dirty="0"/>
                        <a:t>把</a:t>
                      </a:r>
                      <a:r>
                        <a:rPr lang="en-US" altLang="zh-CN" sz="2400" dirty="0"/>
                        <a:t>DST</a:t>
                      </a:r>
                      <a:r>
                        <a:rPr lang="zh-CN" altLang="en-US" sz="2400" dirty="0"/>
                        <a:t>替换成二进制反码</a:t>
                      </a:r>
                    </a:p>
                  </a:txBody>
                  <a:tcPr/>
                </a:tc>
                <a:extLst>
                  <a:ext uri="{0D108BD9-81ED-4DB2-BD59-A6C34878D82A}">
                    <a16:rowId xmlns:a16="http://schemas.microsoft.com/office/drawing/2014/main" val="10004"/>
                  </a:ext>
                </a:extLst>
              </a:tr>
            </a:tbl>
          </a:graphicData>
        </a:graphic>
      </p:graphicFrame>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45</a:t>
            </a:fld>
            <a:endParaRPr lang="zh-CN" altLang="en-US">
              <a:solidFill>
                <a:srgbClr val="1F497D"/>
              </a:solidFill>
            </a:endParaRPr>
          </a:p>
        </p:txBody>
      </p:sp>
    </p:spTree>
    <p:extLst>
      <p:ext uri="{BB962C8B-B14F-4D97-AF65-F5344CB8AC3E}">
        <p14:creationId xmlns:p14="http://schemas.microsoft.com/office/powerpoint/2010/main" val="24359036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二 </a:t>
            </a:r>
            <a:r>
              <a:rPr kumimoji="1" lang="en-US" altLang="zh-CN" dirty="0"/>
              <a:t>——</a:t>
            </a:r>
            <a:r>
              <a:rPr kumimoji="1" lang="zh-CN" altLang="en-US" dirty="0"/>
              <a:t> 十进制数指令</a:t>
            </a:r>
          </a:p>
        </p:txBody>
      </p:sp>
      <p:graphicFrame>
        <p:nvGraphicFramePr>
          <p:cNvPr id="5" name="Content Placeholder 4"/>
          <p:cNvGraphicFramePr>
            <a:graphicFrameLocks noGrp="1"/>
          </p:cNvGraphicFramePr>
          <p:nvPr>
            <p:ph idx="1"/>
            <p:extLst/>
          </p:nvPr>
        </p:nvGraphicFramePr>
        <p:xfrm>
          <a:off x="457200" y="1219200"/>
          <a:ext cx="8229600" cy="3200400"/>
        </p:xfrm>
        <a:graphic>
          <a:graphicData uri="http://schemas.openxmlformats.org/drawingml/2006/table">
            <a:tbl>
              <a:tblPr firstRow="1" bandRow="1">
                <a:tableStyleId>{5FD0F851-EC5A-4D38-B0AD-8093EC10F338}</a:tableStyleId>
              </a:tblPr>
              <a:tblGrid>
                <a:gridCol w="2026568">
                  <a:extLst>
                    <a:ext uri="{9D8B030D-6E8A-4147-A177-3AD203B41FA5}">
                      <a16:colId xmlns:a16="http://schemas.microsoft.com/office/drawing/2014/main" val="20000"/>
                    </a:ext>
                  </a:extLst>
                </a:gridCol>
                <a:gridCol w="6203032">
                  <a:extLst>
                    <a:ext uri="{9D8B030D-6E8A-4147-A177-3AD203B41FA5}">
                      <a16:colId xmlns:a16="http://schemas.microsoft.com/office/drawing/2014/main" val="20001"/>
                    </a:ext>
                  </a:extLst>
                </a:gridCol>
              </a:tblGrid>
              <a:tr h="370840">
                <a:tc>
                  <a:txBody>
                    <a:bodyPr/>
                    <a:lstStyle/>
                    <a:p>
                      <a:r>
                        <a:rPr lang="zh-CN" altLang="en-US" sz="2400" dirty="0"/>
                        <a:t>指令</a:t>
                      </a:r>
                    </a:p>
                  </a:txBody>
                  <a:tcPr/>
                </a:tc>
                <a:tc>
                  <a:txBody>
                    <a:bodyPr/>
                    <a:lstStyle/>
                    <a:p>
                      <a:r>
                        <a:rPr lang="zh-CN" altLang="en-US" sz="2400" dirty="0"/>
                        <a:t>说明</a:t>
                      </a:r>
                    </a:p>
                  </a:txBody>
                  <a:tcPr/>
                </a:tc>
                <a:extLst>
                  <a:ext uri="{0D108BD9-81ED-4DB2-BD59-A6C34878D82A}">
                    <a16:rowId xmlns:a16="http://schemas.microsoft.com/office/drawing/2014/main" val="10000"/>
                  </a:ext>
                </a:extLst>
              </a:tr>
              <a:tr h="370840">
                <a:tc>
                  <a:txBody>
                    <a:bodyPr/>
                    <a:lstStyle/>
                    <a:p>
                      <a:r>
                        <a:rPr lang="en-US" altLang="zh-CN" sz="2400" dirty="0"/>
                        <a:t>DAA</a:t>
                      </a:r>
                      <a:endParaRPr lang="zh-CN" altLang="en-US" sz="2400" dirty="0"/>
                    </a:p>
                  </a:txBody>
                  <a:tcPr/>
                </a:tc>
                <a:tc>
                  <a:txBody>
                    <a:bodyPr/>
                    <a:lstStyle/>
                    <a:p>
                      <a:r>
                        <a:rPr lang="zh-CN" altLang="en-US" sz="2400" dirty="0"/>
                        <a:t>十进制调整</a:t>
                      </a:r>
                    </a:p>
                  </a:txBody>
                  <a:tcPr/>
                </a:tc>
                <a:extLst>
                  <a:ext uri="{0D108BD9-81ED-4DB2-BD59-A6C34878D82A}">
                    <a16:rowId xmlns:a16="http://schemas.microsoft.com/office/drawing/2014/main" val="10001"/>
                  </a:ext>
                </a:extLst>
              </a:tr>
              <a:tr h="370840">
                <a:tc>
                  <a:txBody>
                    <a:bodyPr/>
                    <a:lstStyle/>
                    <a:p>
                      <a:r>
                        <a:rPr lang="en-US" altLang="zh-CN" sz="2400" dirty="0"/>
                        <a:t>DAS</a:t>
                      </a:r>
                      <a:endParaRPr lang="zh-CN" altLang="en-US" sz="2400" dirty="0"/>
                    </a:p>
                  </a:txBody>
                  <a:tcPr/>
                </a:tc>
                <a:tc>
                  <a:txBody>
                    <a:bodyPr/>
                    <a:lstStyle/>
                    <a:p>
                      <a:r>
                        <a:rPr lang="zh-CN" altLang="en-US" sz="2400" dirty="0"/>
                        <a:t>为减法进行十进制调整</a:t>
                      </a:r>
                    </a:p>
                  </a:txBody>
                  <a:tcPr/>
                </a:tc>
                <a:extLst>
                  <a:ext uri="{0D108BD9-81ED-4DB2-BD59-A6C34878D82A}">
                    <a16:rowId xmlns:a16="http://schemas.microsoft.com/office/drawing/2014/main" val="10002"/>
                  </a:ext>
                </a:extLst>
              </a:tr>
              <a:tr h="370840">
                <a:tc>
                  <a:txBody>
                    <a:bodyPr/>
                    <a:lstStyle/>
                    <a:p>
                      <a:r>
                        <a:rPr lang="en-US" altLang="zh-CN" sz="2400" dirty="0"/>
                        <a:t>AAA</a:t>
                      </a:r>
                      <a:endParaRPr lang="zh-CN" altLang="en-US" sz="2400" dirty="0"/>
                    </a:p>
                  </a:txBody>
                  <a:tcPr/>
                </a:tc>
                <a:tc>
                  <a:txBody>
                    <a:bodyPr/>
                    <a:lstStyle/>
                    <a:p>
                      <a:r>
                        <a:rPr lang="zh-CN" altLang="en-US" sz="2400" dirty="0"/>
                        <a:t>为加法进行</a:t>
                      </a:r>
                      <a:r>
                        <a:rPr lang="en-US" altLang="zh-CN" sz="2400" dirty="0"/>
                        <a:t>ASCII</a:t>
                      </a:r>
                      <a:r>
                        <a:rPr lang="zh-CN" altLang="en-US" sz="2400" dirty="0"/>
                        <a:t>调整</a:t>
                      </a:r>
                    </a:p>
                  </a:txBody>
                  <a:tcPr/>
                </a:tc>
                <a:extLst>
                  <a:ext uri="{0D108BD9-81ED-4DB2-BD59-A6C34878D82A}">
                    <a16:rowId xmlns:a16="http://schemas.microsoft.com/office/drawing/2014/main" val="10003"/>
                  </a:ext>
                </a:extLst>
              </a:tr>
              <a:tr h="370840">
                <a:tc>
                  <a:txBody>
                    <a:bodyPr/>
                    <a:lstStyle/>
                    <a:p>
                      <a:r>
                        <a:rPr lang="en-US" altLang="zh-CN" sz="2400" dirty="0"/>
                        <a:t>AAS</a:t>
                      </a:r>
                      <a:endParaRPr lang="zh-CN" altLang="en-US" sz="2400" dirty="0"/>
                    </a:p>
                  </a:txBody>
                  <a:tcPr/>
                </a:tc>
                <a:tc>
                  <a:txBody>
                    <a:bodyPr/>
                    <a:lstStyle/>
                    <a:p>
                      <a:r>
                        <a:rPr lang="zh-CN" altLang="en-US" sz="2400" dirty="0"/>
                        <a:t>为减法进行</a:t>
                      </a:r>
                      <a:r>
                        <a:rPr lang="en-US" altLang="zh-CN" sz="2400" dirty="0"/>
                        <a:t>ASCII</a:t>
                      </a:r>
                      <a:r>
                        <a:rPr lang="zh-CN" altLang="en-US" sz="2400" dirty="0"/>
                        <a:t>调整</a:t>
                      </a:r>
                    </a:p>
                  </a:txBody>
                  <a:tcPr/>
                </a:tc>
                <a:extLst>
                  <a:ext uri="{0D108BD9-81ED-4DB2-BD59-A6C34878D82A}">
                    <a16:rowId xmlns:a16="http://schemas.microsoft.com/office/drawing/2014/main" val="10004"/>
                  </a:ext>
                </a:extLst>
              </a:tr>
              <a:tr h="370840">
                <a:tc>
                  <a:txBody>
                    <a:bodyPr/>
                    <a:lstStyle/>
                    <a:p>
                      <a:r>
                        <a:rPr lang="en-US" altLang="zh-CN" sz="2400" dirty="0"/>
                        <a:t>AAM</a:t>
                      </a:r>
                      <a:endParaRPr lang="zh-CN" altLang="en-US" sz="2400" dirty="0"/>
                    </a:p>
                  </a:txBody>
                  <a:tcPr/>
                </a:tc>
                <a:tc>
                  <a:txBody>
                    <a:bodyPr/>
                    <a:lstStyle/>
                    <a:p>
                      <a:r>
                        <a:rPr lang="zh-CN" altLang="en-US" sz="2400" dirty="0"/>
                        <a:t>为乘法进行</a:t>
                      </a:r>
                      <a:r>
                        <a:rPr lang="en-US" altLang="zh-CN" sz="2400" dirty="0"/>
                        <a:t>ASCII</a:t>
                      </a:r>
                      <a:r>
                        <a:rPr lang="zh-CN" altLang="en-US" sz="2400" dirty="0"/>
                        <a:t>调整</a:t>
                      </a:r>
                    </a:p>
                  </a:txBody>
                  <a:tcPr/>
                </a:tc>
                <a:extLst>
                  <a:ext uri="{0D108BD9-81ED-4DB2-BD59-A6C34878D82A}">
                    <a16:rowId xmlns:a16="http://schemas.microsoft.com/office/drawing/2014/main" val="10005"/>
                  </a:ext>
                </a:extLst>
              </a:tr>
              <a:tr h="370840">
                <a:tc>
                  <a:txBody>
                    <a:bodyPr/>
                    <a:lstStyle/>
                    <a:p>
                      <a:r>
                        <a:rPr lang="en-US" altLang="zh-CN" sz="2400" dirty="0"/>
                        <a:t>AAD</a:t>
                      </a:r>
                      <a:endParaRPr lang="zh-CN" altLang="en-US" sz="2400" dirty="0"/>
                    </a:p>
                  </a:txBody>
                  <a:tcPr/>
                </a:tc>
                <a:tc>
                  <a:txBody>
                    <a:bodyPr/>
                    <a:lstStyle/>
                    <a:p>
                      <a:r>
                        <a:rPr lang="zh-CN" altLang="en-US" sz="2400" dirty="0"/>
                        <a:t>为除法进行</a:t>
                      </a:r>
                      <a:r>
                        <a:rPr lang="en-US" altLang="zh-CN" sz="2400" dirty="0"/>
                        <a:t>ASCII</a:t>
                      </a:r>
                      <a:r>
                        <a:rPr lang="zh-CN" altLang="en-US" sz="2400" dirty="0"/>
                        <a:t>调整</a:t>
                      </a:r>
                    </a:p>
                  </a:txBody>
                  <a:tcPr/>
                </a:tc>
                <a:extLst>
                  <a:ext uri="{0D108BD9-81ED-4DB2-BD59-A6C34878D82A}">
                    <a16:rowId xmlns:a16="http://schemas.microsoft.com/office/drawing/2014/main" val="10006"/>
                  </a:ext>
                </a:extLst>
              </a:tr>
            </a:tbl>
          </a:graphicData>
        </a:graphic>
      </p:graphicFrame>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46</a:t>
            </a:fld>
            <a:endParaRPr lang="zh-CN" altLang="en-US">
              <a:solidFill>
                <a:srgbClr val="1F497D"/>
              </a:solidFill>
            </a:endParaRPr>
          </a:p>
        </p:txBody>
      </p:sp>
    </p:spTree>
    <p:extLst>
      <p:ext uri="{BB962C8B-B14F-4D97-AF65-F5344CB8AC3E}">
        <p14:creationId xmlns:p14="http://schemas.microsoft.com/office/powerpoint/2010/main" val="2137704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移位</a:t>
            </a:r>
            <a:r>
              <a:rPr kumimoji="1" lang="en-US" altLang="zh-CN" dirty="0"/>
              <a:t>/</a:t>
            </a:r>
            <a:r>
              <a:rPr kumimoji="1" lang="zh-CN" altLang="en-US" dirty="0"/>
              <a:t>循环移位指令</a:t>
            </a:r>
          </a:p>
        </p:txBody>
      </p:sp>
      <p:graphicFrame>
        <p:nvGraphicFramePr>
          <p:cNvPr id="5" name="Content Placeholder 4"/>
          <p:cNvGraphicFramePr>
            <a:graphicFrameLocks noGrp="1"/>
          </p:cNvGraphicFramePr>
          <p:nvPr>
            <p:ph idx="1"/>
            <p:extLst/>
          </p:nvPr>
        </p:nvGraphicFramePr>
        <p:xfrm>
          <a:off x="457200" y="1219200"/>
          <a:ext cx="8229600" cy="2286000"/>
        </p:xfrm>
        <a:graphic>
          <a:graphicData uri="http://schemas.openxmlformats.org/drawingml/2006/table">
            <a:tbl>
              <a:tblPr firstRow="1" bandRow="1">
                <a:tableStyleId>{BDBED569-4797-4DF1-A0F4-6AAB3CD982D8}</a:tableStyleId>
              </a:tblPr>
              <a:tblGrid>
                <a:gridCol w="2530624">
                  <a:extLst>
                    <a:ext uri="{9D8B030D-6E8A-4147-A177-3AD203B41FA5}">
                      <a16:colId xmlns:a16="http://schemas.microsoft.com/office/drawing/2014/main" val="20000"/>
                    </a:ext>
                  </a:extLst>
                </a:gridCol>
                <a:gridCol w="5698976">
                  <a:extLst>
                    <a:ext uri="{9D8B030D-6E8A-4147-A177-3AD203B41FA5}">
                      <a16:colId xmlns:a16="http://schemas.microsoft.com/office/drawing/2014/main" val="20001"/>
                    </a:ext>
                  </a:extLst>
                </a:gridCol>
              </a:tblGrid>
              <a:tr h="370840">
                <a:tc>
                  <a:txBody>
                    <a:bodyPr/>
                    <a:lstStyle/>
                    <a:p>
                      <a:r>
                        <a:rPr lang="zh-CN" altLang="en-US" sz="2400" dirty="0"/>
                        <a:t>指令</a:t>
                      </a:r>
                    </a:p>
                  </a:txBody>
                  <a:tcPr/>
                </a:tc>
                <a:tc>
                  <a:txBody>
                    <a:bodyPr/>
                    <a:lstStyle/>
                    <a:p>
                      <a:r>
                        <a:rPr lang="zh-CN" altLang="en-US" sz="2400" dirty="0"/>
                        <a:t>说明</a:t>
                      </a:r>
                    </a:p>
                  </a:txBody>
                  <a:tcPr/>
                </a:tc>
                <a:extLst>
                  <a:ext uri="{0D108BD9-81ED-4DB2-BD59-A6C34878D82A}">
                    <a16:rowId xmlns:a16="http://schemas.microsoft.com/office/drawing/2014/main" val="10000"/>
                  </a:ext>
                </a:extLst>
              </a:tr>
              <a:tr h="370840">
                <a:tc>
                  <a:txBody>
                    <a:bodyPr/>
                    <a:lstStyle/>
                    <a:p>
                      <a:r>
                        <a:rPr lang="en-US" altLang="zh-CN" sz="2400" dirty="0"/>
                        <a:t>SAL/SAR</a:t>
                      </a:r>
                      <a:r>
                        <a:rPr lang="zh-CN" altLang="en-US" sz="2400" baseline="0" dirty="0"/>
                        <a:t> </a:t>
                      </a:r>
                      <a:r>
                        <a:rPr lang="en-US" altLang="zh-CN" sz="2400" baseline="0" dirty="0"/>
                        <a:t>DST,</a:t>
                      </a:r>
                      <a:r>
                        <a:rPr lang="zh-CN" altLang="en-US" sz="2400" baseline="0" dirty="0"/>
                        <a:t> </a:t>
                      </a:r>
                      <a:r>
                        <a:rPr lang="en-US" altLang="zh-CN" sz="2400" baseline="0" dirty="0"/>
                        <a:t>#</a:t>
                      </a:r>
                      <a:endParaRPr lang="zh-CN" altLang="en-US" sz="2400" dirty="0"/>
                    </a:p>
                  </a:txBody>
                  <a:tcPr/>
                </a:tc>
                <a:tc>
                  <a:txBody>
                    <a:bodyPr/>
                    <a:lstStyle/>
                    <a:p>
                      <a:r>
                        <a:rPr lang="en-US" altLang="zh-CN" sz="2400" dirty="0"/>
                        <a:t>DST</a:t>
                      </a:r>
                      <a:r>
                        <a:rPr lang="zh-CN" altLang="en-US" sz="2400" dirty="0"/>
                        <a:t>左移或者右移</a:t>
                      </a:r>
                      <a:r>
                        <a:rPr lang="en-US" altLang="zh-CN" sz="2400" dirty="0"/>
                        <a:t>#</a:t>
                      </a:r>
                      <a:r>
                        <a:rPr lang="zh-CN" altLang="en-US" sz="2400" dirty="0"/>
                        <a:t>位</a:t>
                      </a:r>
                    </a:p>
                  </a:txBody>
                  <a:tcPr/>
                </a:tc>
                <a:extLst>
                  <a:ext uri="{0D108BD9-81ED-4DB2-BD59-A6C34878D82A}">
                    <a16:rowId xmlns:a16="http://schemas.microsoft.com/office/drawing/2014/main" val="10001"/>
                  </a:ext>
                </a:extLst>
              </a:tr>
              <a:tr h="370840">
                <a:tc>
                  <a:txBody>
                    <a:bodyPr/>
                    <a:lstStyle/>
                    <a:p>
                      <a:r>
                        <a:rPr lang="en-US" altLang="zh-CN" sz="2400" dirty="0"/>
                        <a:t>SHL/SHR</a:t>
                      </a:r>
                      <a:r>
                        <a:rPr lang="zh-CN" altLang="en-US" sz="2400" dirty="0"/>
                        <a:t> </a:t>
                      </a:r>
                      <a:r>
                        <a:rPr lang="en-US" altLang="zh-CN" sz="2400" dirty="0"/>
                        <a:t>DST,</a:t>
                      </a:r>
                      <a:r>
                        <a:rPr lang="zh-CN" altLang="en-US" sz="2400" dirty="0"/>
                        <a:t> </a:t>
                      </a:r>
                      <a:r>
                        <a:rPr lang="en-US" altLang="zh-CN" sz="2400" dirty="0"/>
                        <a:t>#</a:t>
                      </a:r>
                      <a:endParaRPr lang="zh-CN" altLang="en-US" sz="2400" dirty="0"/>
                    </a:p>
                  </a:txBody>
                  <a:tcPr/>
                </a:tc>
                <a:tc>
                  <a:txBody>
                    <a:bodyPr/>
                    <a:lstStyle/>
                    <a:p>
                      <a:r>
                        <a:rPr lang="en-US" altLang="zh-CN" sz="2400" dirty="0"/>
                        <a:t>DST</a:t>
                      </a:r>
                      <a:r>
                        <a:rPr lang="zh-CN" altLang="en-US" sz="2400" dirty="0"/>
                        <a:t>逻辑左移或者右移</a:t>
                      </a:r>
                      <a:r>
                        <a:rPr lang="en-US" altLang="zh-CN" sz="2400" dirty="0"/>
                        <a:t>#</a:t>
                      </a:r>
                      <a:r>
                        <a:rPr lang="zh-CN" altLang="en-US" sz="2400" dirty="0"/>
                        <a:t>位</a:t>
                      </a:r>
                    </a:p>
                  </a:txBody>
                  <a:tcPr/>
                </a:tc>
                <a:extLst>
                  <a:ext uri="{0D108BD9-81ED-4DB2-BD59-A6C34878D82A}">
                    <a16:rowId xmlns:a16="http://schemas.microsoft.com/office/drawing/2014/main" val="10002"/>
                  </a:ext>
                </a:extLst>
              </a:tr>
              <a:tr h="370840">
                <a:tc>
                  <a:txBody>
                    <a:bodyPr/>
                    <a:lstStyle/>
                    <a:p>
                      <a:r>
                        <a:rPr lang="en-US" altLang="zh-CN" sz="2400" dirty="0"/>
                        <a:t>ROL/ROR</a:t>
                      </a:r>
                      <a:r>
                        <a:rPr lang="zh-CN" altLang="en-US" sz="2400" dirty="0"/>
                        <a:t> </a:t>
                      </a:r>
                      <a:r>
                        <a:rPr lang="en-US" altLang="zh-CN" sz="2400" dirty="0"/>
                        <a:t>DST,</a:t>
                      </a:r>
                      <a:r>
                        <a:rPr lang="zh-CN" altLang="en-US" sz="2400" dirty="0"/>
                        <a:t> </a:t>
                      </a:r>
                      <a:r>
                        <a:rPr lang="en-US" altLang="zh-CN" sz="2400" dirty="0"/>
                        <a:t>#</a:t>
                      </a:r>
                      <a:endParaRPr lang="zh-CN" altLang="en-US" sz="2400" dirty="0"/>
                    </a:p>
                  </a:txBody>
                  <a:tcPr/>
                </a:tc>
                <a:tc>
                  <a:txBody>
                    <a:bodyPr/>
                    <a:lstStyle/>
                    <a:p>
                      <a:r>
                        <a:rPr lang="en-US" altLang="zh-CN" sz="2400" dirty="0"/>
                        <a:t>DST</a:t>
                      </a:r>
                      <a:r>
                        <a:rPr lang="zh-CN" altLang="en-US" sz="2400" dirty="0"/>
                        <a:t>逻辑左移或者右移</a:t>
                      </a:r>
                      <a:r>
                        <a:rPr lang="en-US" altLang="zh-CN" sz="2400" dirty="0"/>
                        <a:t>#</a:t>
                      </a:r>
                      <a:r>
                        <a:rPr lang="zh-CN" altLang="en-US" sz="2400" dirty="0"/>
                        <a:t>位</a:t>
                      </a:r>
                    </a:p>
                  </a:txBody>
                  <a:tcPr/>
                </a:tc>
                <a:extLst>
                  <a:ext uri="{0D108BD9-81ED-4DB2-BD59-A6C34878D82A}">
                    <a16:rowId xmlns:a16="http://schemas.microsoft.com/office/drawing/2014/main" val="10003"/>
                  </a:ext>
                </a:extLst>
              </a:tr>
              <a:tr h="370840">
                <a:tc>
                  <a:txBody>
                    <a:bodyPr/>
                    <a:lstStyle/>
                    <a:p>
                      <a:r>
                        <a:rPr lang="en-US" altLang="zh-CN" sz="2400" dirty="0"/>
                        <a:t>RCL/RCR</a:t>
                      </a:r>
                      <a:r>
                        <a:rPr lang="zh-CN" altLang="en-US" sz="2400" dirty="0"/>
                        <a:t> </a:t>
                      </a:r>
                      <a:r>
                        <a:rPr lang="en-US" altLang="zh-CN" sz="2400" dirty="0"/>
                        <a:t>DST,</a:t>
                      </a:r>
                      <a:r>
                        <a:rPr lang="zh-CN" altLang="en-US" sz="2400" dirty="0"/>
                        <a:t> </a:t>
                      </a:r>
                      <a:r>
                        <a:rPr lang="en-US" altLang="zh-CN" sz="2400" dirty="0"/>
                        <a:t>#</a:t>
                      </a:r>
                      <a:endParaRPr lang="zh-CN" altLang="en-US" sz="2400" dirty="0"/>
                    </a:p>
                  </a:txBody>
                  <a:tcPr/>
                </a:tc>
                <a:tc>
                  <a:txBody>
                    <a:bodyPr/>
                    <a:lstStyle/>
                    <a:p>
                      <a:r>
                        <a:rPr lang="zh-CN" altLang="en-US" sz="2400" dirty="0"/>
                        <a:t>通过进位位对</a:t>
                      </a:r>
                      <a:r>
                        <a:rPr lang="en-US" altLang="zh-CN" sz="2400" dirty="0"/>
                        <a:t>DST</a:t>
                      </a:r>
                      <a:r>
                        <a:rPr lang="zh-CN" altLang="en-US" sz="2400" dirty="0"/>
                        <a:t>移位</a:t>
                      </a:r>
                      <a:r>
                        <a:rPr lang="en-US" altLang="zh-CN" sz="2400" dirty="0"/>
                        <a:t>#</a:t>
                      </a:r>
                      <a:r>
                        <a:rPr lang="zh-CN" altLang="en-US" sz="2400" dirty="0"/>
                        <a:t>位</a:t>
                      </a:r>
                    </a:p>
                  </a:txBody>
                  <a:tcPr/>
                </a:tc>
                <a:extLst>
                  <a:ext uri="{0D108BD9-81ED-4DB2-BD59-A6C34878D82A}">
                    <a16:rowId xmlns:a16="http://schemas.microsoft.com/office/drawing/2014/main" val="10004"/>
                  </a:ext>
                </a:extLst>
              </a:tr>
            </a:tbl>
          </a:graphicData>
        </a:graphic>
      </p:graphicFrame>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47</a:t>
            </a:fld>
            <a:endParaRPr lang="zh-CN" altLang="en-US">
              <a:solidFill>
                <a:srgbClr val="1F497D"/>
              </a:solidFill>
            </a:endParaRPr>
          </a:p>
        </p:txBody>
      </p:sp>
    </p:spTree>
    <p:extLst>
      <p:ext uri="{BB962C8B-B14F-4D97-AF65-F5344CB8AC3E}">
        <p14:creationId xmlns:p14="http://schemas.microsoft.com/office/powerpoint/2010/main" val="4967791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测试</a:t>
            </a:r>
            <a:r>
              <a:rPr kumimoji="1" lang="en-US" altLang="zh-CN" dirty="0"/>
              <a:t>/</a:t>
            </a:r>
            <a:r>
              <a:rPr kumimoji="1" lang="zh-CN" altLang="en-US" dirty="0"/>
              <a:t>比较和转移指令</a:t>
            </a:r>
          </a:p>
        </p:txBody>
      </p:sp>
      <p:graphicFrame>
        <p:nvGraphicFramePr>
          <p:cNvPr id="5" name="Content Placeholder 4"/>
          <p:cNvGraphicFramePr>
            <a:graphicFrameLocks noGrp="1"/>
          </p:cNvGraphicFramePr>
          <p:nvPr>
            <p:ph idx="1"/>
            <p:extLst/>
          </p:nvPr>
        </p:nvGraphicFramePr>
        <p:xfrm>
          <a:off x="457200" y="1219200"/>
          <a:ext cx="8229600" cy="4079240"/>
        </p:xfrm>
        <a:graphic>
          <a:graphicData uri="http://schemas.openxmlformats.org/drawingml/2006/table">
            <a:tbl>
              <a:tblPr firstRow="1" bandRow="1">
                <a:tableStyleId>{5FD0F851-EC5A-4D38-B0AD-8093EC10F338}</a:tableStyleId>
              </a:tblPr>
              <a:tblGrid>
                <a:gridCol w="2242592">
                  <a:extLst>
                    <a:ext uri="{9D8B030D-6E8A-4147-A177-3AD203B41FA5}">
                      <a16:colId xmlns:a16="http://schemas.microsoft.com/office/drawing/2014/main" val="20000"/>
                    </a:ext>
                  </a:extLst>
                </a:gridCol>
                <a:gridCol w="5987008">
                  <a:extLst>
                    <a:ext uri="{9D8B030D-6E8A-4147-A177-3AD203B41FA5}">
                      <a16:colId xmlns:a16="http://schemas.microsoft.com/office/drawing/2014/main" val="20001"/>
                    </a:ext>
                  </a:extLst>
                </a:gridCol>
              </a:tblGrid>
              <a:tr h="370840">
                <a:tc>
                  <a:txBody>
                    <a:bodyPr/>
                    <a:lstStyle/>
                    <a:p>
                      <a:r>
                        <a:rPr lang="zh-CN" altLang="en-US" dirty="0"/>
                        <a:t>指令</a:t>
                      </a:r>
                    </a:p>
                  </a:txBody>
                  <a:tcPr/>
                </a:tc>
                <a:tc>
                  <a:txBody>
                    <a:bodyPr/>
                    <a:lstStyle/>
                    <a:p>
                      <a:r>
                        <a:rPr lang="zh-CN" altLang="en-US" dirty="0"/>
                        <a:t>说明</a:t>
                      </a:r>
                    </a:p>
                  </a:txBody>
                  <a:tcPr/>
                </a:tc>
                <a:extLst>
                  <a:ext uri="{0D108BD9-81ED-4DB2-BD59-A6C34878D82A}">
                    <a16:rowId xmlns:a16="http://schemas.microsoft.com/office/drawing/2014/main" val="10000"/>
                  </a:ext>
                </a:extLst>
              </a:tr>
              <a:tr h="370840">
                <a:tc>
                  <a:txBody>
                    <a:bodyPr/>
                    <a:lstStyle/>
                    <a:p>
                      <a:r>
                        <a:rPr lang="en-US" altLang="zh-CN" dirty="0"/>
                        <a:t>TST</a:t>
                      </a:r>
                      <a:r>
                        <a:rPr lang="zh-CN" altLang="en-US" dirty="0"/>
                        <a:t> </a:t>
                      </a:r>
                      <a:r>
                        <a:rPr lang="en-US" altLang="zh-CN" dirty="0"/>
                        <a:t>SRC1,</a:t>
                      </a:r>
                      <a:r>
                        <a:rPr lang="zh-CN" altLang="en-US" baseline="0" dirty="0"/>
                        <a:t> </a:t>
                      </a:r>
                      <a:r>
                        <a:rPr lang="en-US" altLang="zh-CN" baseline="0" dirty="0"/>
                        <a:t>SRC2</a:t>
                      </a:r>
                      <a:endParaRPr lang="zh-CN" altLang="en-US" dirty="0"/>
                    </a:p>
                  </a:txBody>
                  <a:tcPr/>
                </a:tc>
                <a:tc>
                  <a:txBody>
                    <a:bodyPr/>
                    <a:lstStyle/>
                    <a:p>
                      <a:r>
                        <a:rPr lang="zh-CN" altLang="en-US" dirty="0"/>
                        <a:t>逻辑与，根据结果设置标志位</a:t>
                      </a:r>
                    </a:p>
                  </a:txBody>
                  <a:tcPr/>
                </a:tc>
                <a:extLst>
                  <a:ext uri="{0D108BD9-81ED-4DB2-BD59-A6C34878D82A}">
                    <a16:rowId xmlns:a16="http://schemas.microsoft.com/office/drawing/2014/main" val="10001"/>
                  </a:ext>
                </a:extLst>
              </a:tr>
              <a:tr h="370840">
                <a:tc>
                  <a:txBody>
                    <a:bodyPr/>
                    <a:lstStyle/>
                    <a:p>
                      <a:r>
                        <a:rPr lang="en-US" altLang="zh-CN" dirty="0"/>
                        <a:t>CMP</a:t>
                      </a:r>
                      <a:r>
                        <a:rPr lang="zh-CN" altLang="en-US" dirty="0"/>
                        <a:t> </a:t>
                      </a:r>
                      <a:r>
                        <a:rPr lang="en-US" altLang="zh-CN" dirty="0"/>
                        <a:t>SRC1,</a:t>
                      </a:r>
                      <a:r>
                        <a:rPr lang="zh-CN" altLang="en-US" baseline="0" dirty="0"/>
                        <a:t> </a:t>
                      </a:r>
                      <a:r>
                        <a:rPr lang="en-US" altLang="zh-CN" baseline="0" dirty="0"/>
                        <a:t>SRC2</a:t>
                      </a:r>
                      <a:endParaRPr lang="zh-CN" altLang="en-US" dirty="0"/>
                    </a:p>
                  </a:txBody>
                  <a:tcPr/>
                </a:tc>
                <a:tc>
                  <a:txBody>
                    <a:bodyPr/>
                    <a:lstStyle/>
                    <a:p>
                      <a:r>
                        <a:rPr lang="zh-CN" altLang="en-US" dirty="0"/>
                        <a:t>依</a:t>
                      </a:r>
                      <a:r>
                        <a:rPr lang="en-US" altLang="zh-CN" dirty="0"/>
                        <a:t>SRC1-SRC2</a:t>
                      </a:r>
                      <a:r>
                        <a:rPr lang="zh-CN" altLang="en-US" dirty="0"/>
                        <a:t>的结果设置标志位</a:t>
                      </a:r>
                    </a:p>
                  </a:txBody>
                  <a:tcPr/>
                </a:tc>
                <a:extLst>
                  <a:ext uri="{0D108BD9-81ED-4DB2-BD59-A6C34878D82A}">
                    <a16:rowId xmlns:a16="http://schemas.microsoft.com/office/drawing/2014/main" val="10002"/>
                  </a:ext>
                </a:extLst>
              </a:tr>
              <a:tr h="370840">
                <a:tc>
                  <a:txBody>
                    <a:bodyPr/>
                    <a:lstStyle/>
                    <a:p>
                      <a:r>
                        <a:rPr lang="en-US" altLang="zh-CN" dirty="0"/>
                        <a:t>JMP</a:t>
                      </a:r>
                      <a:r>
                        <a:rPr lang="zh-CN" altLang="en-US" dirty="0"/>
                        <a:t> </a:t>
                      </a:r>
                      <a:r>
                        <a:rPr lang="en-US" altLang="zh-CN" dirty="0"/>
                        <a:t>ADDR</a:t>
                      </a:r>
                      <a:endParaRPr lang="zh-CN" altLang="en-US" dirty="0"/>
                    </a:p>
                  </a:txBody>
                  <a:tcPr/>
                </a:tc>
                <a:tc>
                  <a:txBody>
                    <a:bodyPr/>
                    <a:lstStyle/>
                    <a:p>
                      <a:r>
                        <a:rPr lang="zh-CN" altLang="en-US" dirty="0"/>
                        <a:t>跳转到</a:t>
                      </a:r>
                      <a:r>
                        <a:rPr lang="en-US" altLang="zh-CN" dirty="0"/>
                        <a:t>ADDR</a:t>
                      </a:r>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err="1"/>
                        <a:t>Jxx</a:t>
                      </a:r>
                      <a:r>
                        <a:rPr lang="zh-CN" altLang="en-US" dirty="0"/>
                        <a:t> </a:t>
                      </a:r>
                      <a:r>
                        <a:rPr lang="en-US" altLang="zh-CN" dirty="0"/>
                        <a:t>ADDR</a:t>
                      </a:r>
                      <a:endParaRPr lang="zh-CN" altLang="en-US" dirty="0"/>
                    </a:p>
                  </a:txBody>
                  <a:tcPr/>
                </a:tc>
                <a:tc>
                  <a:txBody>
                    <a:bodyPr/>
                    <a:lstStyle/>
                    <a:p>
                      <a:r>
                        <a:rPr lang="zh-CN" altLang="en-US" dirty="0"/>
                        <a:t>基于标志执行条件转移</a:t>
                      </a:r>
                    </a:p>
                  </a:txBody>
                  <a:tcPr/>
                </a:tc>
                <a:extLst>
                  <a:ext uri="{0D108BD9-81ED-4DB2-BD59-A6C34878D82A}">
                    <a16:rowId xmlns:a16="http://schemas.microsoft.com/office/drawing/2014/main" val="10004"/>
                  </a:ext>
                </a:extLst>
              </a:tr>
              <a:tr h="370840">
                <a:tc>
                  <a:txBody>
                    <a:bodyPr/>
                    <a:lstStyle/>
                    <a:p>
                      <a:r>
                        <a:rPr lang="en-US" altLang="zh-CN" dirty="0"/>
                        <a:t>CALL</a:t>
                      </a:r>
                      <a:r>
                        <a:rPr lang="zh-CN" altLang="en-US" dirty="0"/>
                        <a:t> </a:t>
                      </a:r>
                      <a:r>
                        <a:rPr lang="en-US" altLang="zh-CN" dirty="0"/>
                        <a:t>ADDR</a:t>
                      </a:r>
                      <a:endParaRPr lang="zh-CN" altLang="en-US" dirty="0"/>
                    </a:p>
                  </a:txBody>
                  <a:tcPr/>
                </a:tc>
                <a:tc>
                  <a:txBody>
                    <a:bodyPr/>
                    <a:lstStyle/>
                    <a:p>
                      <a:r>
                        <a:rPr lang="zh-CN" altLang="en-US" dirty="0"/>
                        <a:t>调用</a:t>
                      </a:r>
                      <a:r>
                        <a:rPr lang="en-US" altLang="zh-CN" dirty="0"/>
                        <a:t>ADDR</a:t>
                      </a:r>
                      <a:r>
                        <a:rPr lang="zh-CN" altLang="en-US" dirty="0"/>
                        <a:t>处的过程</a:t>
                      </a:r>
                    </a:p>
                  </a:txBody>
                  <a:tcPr/>
                </a:tc>
                <a:extLst>
                  <a:ext uri="{0D108BD9-81ED-4DB2-BD59-A6C34878D82A}">
                    <a16:rowId xmlns:a16="http://schemas.microsoft.com/office/drawing/2014/main" val="10005"/>
                  </a:ext>
                </a:extLst>
              </a:tr>
              <a:tr h="370840">
                <a:tc>
                  <a:txBody>
                    <a:bodyPr/>
                    <a:lstStyle/>
                    <a:p>
                      <a:r>
                        <a:rPr lang="en-US" altLang="zh-CN" dirty="0"/>
                        <a:t>RET</a:t>
                      </a:r>
                      <a:endParaRPr lang="zh-CN" altLang="en-US" dirty="0"/>
                    </a:p>
                  </a:txBody>
                  <a:tcPr/>
                </a:tc>
                <a:tc>
                  <a:txBody>
                    <a:bodyPr/>
                    <a:lstStyle/>
                    <a:p>
                      <a:r>
                        <a:rPr lang="zh-CN" altLang="en-US" dirty="0"/>
                        <a:t>从过程返回</a:t>
                      </a:r>
                    </a:p>
                  </a:txBody>
                  <a:tcPr/>
                </a:tc>
                <a:extLst>
                  <a:ext uri="{0D108BD9-81ED-4DB2-BD59-A6C34878D82A}">
                    <a16:rowId xmlns:a16="http://schemas.microsoft.com/office/drawing/2014/main" val="10006"/>
                  </a:ext>
                </a:extLst>
              </a:tr>
              <a:tr h="370840">
                <a:tc>
                  <a:txBody>
                    <a:bodyPr/>
                    <a:lstStyle/>
                    <a:p>
                      <a:r>
                        <a:rPr lang="en-US" altLang="zh-CN" dirty="0"/>
                        <a:t>IRET</a:t>
                      </a:r>
                      <a:endParaRPr lang="zh-CN" altLang="en-US" dirty="0"/>
                    </a:p>
                  </a:txBody>
                  <a:tcPr/>
                </a:tc>
                <a:tc>
                  <a:txBody>
                    <a:bodyPr/>
                    <a:lstStyle/>
                    <a:p>
                      <a:r>
                        <a:rPr lang="zh-CN" altLang="en-US" dirty="0"/>
                        <a:t>从中断返回</a:t>
                      </a:r>
                    </a:p>
                  </a:txBody>
                  <a:tcPr/>
                </a:tc>
                <a:extLst>
                  <a:ext uri="{0D108BD9-81ED-4DB2-BD59-A6C34878D82A}">
                    <a16:rowId xmlns:a16="http://schemas.microsoft.com/office/drawing/2014/main" val="10007"/>
                  </a:ext>
                </a:extLst>
              </a:tr>
              <a:tr h="370840">
                <a:tc>
                  <a:txBody>
                    <a:bodyPr/>
                    <a:lstStyle/>
                    <a:p>
                      <a:r>
                        <a:rPr lang="en-US" altLang="zh-CN" dirty="0"/>
                        <a:t>LOOP</a:t>
                      </a:r>
                      <a:r>
                        <a:rPr lang="zh-CN" altLang="en-US" dirty="0"/>
                        <a:t> </a:t>
                      </a:r>
                      <a:r>
                        <a:rPr lang="en-US" altLang="zh-CN" dirty="0"/>
                        <a:t>xx</a:t>
                      </a:r>
                      <a:endParaRPr lang="zh-CN" altLang="en-US" dirty="0"/>
                    </a:p>
                  </a:txBody>
                  <a:tcPr/>
                </a:tc>
                <a:tc>
                  <a:txBody>
                    <a:bodyPr/>
                    <a:lstStyle/>
                    <a:p>
                      <a:r>
                        <a:rPr lang="zh-CN" altLang="en-US" dirty="0"/>
                        <a:t>循环直到条件满足</a:t>
                      </a:r>
                    </a:p>
                  </a:txBody>
                  <a:tcPr/>
                </a:tc>
                <a:extLst>
                  <a:ext uri="{0D108BD9-81ED-4DB2-BD59-A6C34878D82A}">
                    <a16:rowId xmlns:a16="http://schemas.microsoft.com/office/drawing/2014/main" val="10008"/>
                  </a:ext>
                </a:extLst>
              </a:tr>
              <a:tr h="370840">
                <a:tc>
                  <a:txBody>
                    <a:bodyPr/>
                    <a:lstStyle/>
                    <a:p>
                      <a:r>
                        <a:rPr lang="en-US" altLang="zh-CN" dirty="0"/>
                        <a:t>INT</a:t>
                      </a:r>
                      <a:r>
                        <a:rPr lang="zh-CN" altLang="en-US" dirty="0"/>
                        <a:t> </a:t>
                      </a:r>
                      <a:r>
                        <a:rPr lang="en-US" altLang="zh-CN" dirty="0"/>
                        <a:t>ADDR</a:t>
                      </a:r>
                      <a:endParaRPr lang="zh-CN" altLang="en-US" dirty="0"/>
                    </a:p>
                  </a:txBody>
                  <a:tcPr/>
                </a:tc>
                <a:tc>
                  <a:txBody>
                    <a:bodyPr/>
                    <a:lstStyle/>
                    <a:p>
                      <a:r>
                        <a:rPr lang="zh-CN" altLang="en-US" dirty="0"/>
                        <a:t>初始化一个软件中断</a:t>
                      </a:r>
                    </a:p>
                  </a:txBody>
                  <a:tcPr/>
                </a:tc>
                <a:extLst>
                  <a:ext uri="{0D108BD9-81ED-4DB2-BD59-A6C34878D82A}">
                    <a16:rowId xmlns:a16="http://schemas.microsoft.com/office/drawing/2014/main" val="10009"/>
                  </a:ext>
                </a:extLst>
              </a:tr>
              <a:tr h="370840">
                <a:tc>
                  <a:txBody>
                    <a:bodyPr/>
                    <a:lstStyle/>
                    <a:p>
                      <a:r>
                        <a:rPr lang="en-US" altLang="zh-CN" dirty="0"/>
                        <a:t>INT0</a:t>
                      </a:r>
                      <a:r>
                        <a:rPr lang="zh-CN" altLang="en-US" dirty="0"/>
                        <a:t> </a:t>
                      </a:r>
                    </a:p>
                  </a:txBody>
                  <a:tcPr/>
                </a:tc>
                <a:tc>
                  <a:txBody>
                    <a:bodyPr/>
                    <a:lstStyle/>
                    <a:p>
                      <a:r>
                        <a:rPr lang="zh-CN" altLang="en-US" dirty="0"/>
                        <a:t>如果溢出位被设置则发生中断</a:t>
                      </a:r>
                    </a:p>
                  </a:txBody>
                  <a:tcPr/>
                </a:tc>
                <a:extLst>
                  <a:ext uri="{0D108BD9-81ED-4DB2-BD59-A6C34878D82A}">
                    <a16:rowId xmlns:a16="http://schemas.microsoft.com/office/drawing/2014/main" val="10010"/>
                  </a:ext>
                </a:extLst>
              </a:tr>
            </a:tbl>
          </a:graphicData>
        </a:graphic>
      </p:graphicFrame>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48</a:t>
            </a:fld>
            <a:endParaRPr lang="zh-CN" altLang="en-US">
              <a:solidFill>
                <a:srgbClr val="1F497D"/>
              </a:solidFill>
            </a:endParaRPr>
          </a:p>
        </p:txBody>
      </p:sp>
    </p:spTree>
    <p:extLst>
      <p:ext uri="{BB962C8B-B14F-4D97-AF65-F5344CB8AC3E}">
        <p14:creationId xmlns:p14="http://schemas.microsoft.com/office/powerpoint/2010/main" val="4011197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字符串指令</a:t>
            </a:r>
          </a:p>
        </p:txBody>
      </p:sp>
      <p:graphicFrame>
        <p:nvGraphicFramePr>
          <p:cNvPr id="5" name="Content Placeholder 4"/>
          <p:cNvGraphicFramePr>
            <a:graphicFrameLocks noGrp="1"/>
          </p:cNvGraphicFramePr>
          <p:nvPr>
            <p:ph idx="1"/>
            <p:extLst/>
          </p:nvPr>
        </p:nvGraphicFramePr>
        <p:xfrm>
          <a:off x="457200" y="1219200"/>
          <a:ext cx="8229600" cy="222504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zh-CN" altLang="en-US" dirty="0"/>
                        <a:t>指令</a:t>
                      </a:r>
                    </a:p>
                  </a:txBody>
                  <a:tcPr/>
                </a:tc>
                <a:tc>
                  <a:txBody>
                    <a:bodyPr/>
                    <a:lstStyle/>
                    <a:p>
                      <a:r>
                        <a:rPr lang="zh-CN" altLang="en-US" dirty="0"/>
                        <a:t>说明</a:t>
                      </a:r>
                    </a:p>
                  </a:txBody>
                  <a:tcPr/>
                </a:tc>
                <a:extLst>
                  <a:ext uri="{0D108BD9-81ED-4DB2-BD59-A6C34878D82A}">
                    <a16:rowId xmlns:a16="http://schemas.microsoft.com/office/drawing/2014/main" val="10000"/>
                  </a:ext>
                </a:extLst>
              </a:tr>
              <a:tr h="370840">
                <a:tc>
                  <a:txBody>
                    <a:bodyPr/>
                    <a:lstStyle/>
                    <a:p>
                      <a:r>
                        <a:rPr lang="en-US" altLang="zh-CN" dirty="0"/>
                        <a:t>LODS</a:t>
                      </a:r>
                      <a:endParaRPr lang="zh-CN" altLang="en-US" dirty="0"/>
                    </a:p>
                  </a:txBody>
                  <a:tcPr/>
                </a:tc>
                <a:tc>
                  <a:txBody>
                    <a:bodyPr/>
                    <a:lstStyle/>
                    <a:p>
                      <a:r>
                        <a:rPr lang="zh-CN" altLang="en-US" dirty="0"/>
                        <a:t>读取一个串</a:t>
                      </a:r>
                    </a:p>
                  </a:txBody>
                  <a:tcPr/>
                </a:tc>
                <a:extLst>
                  <a:ext uri="{0D108BD9-81ED-4DB2-BD59-A6C34878D82A}">
                    <a16:rowId xmlns:a16="http://schemas.microsoft.com/office/drawing/2014/main" val="10001"/>
                  </a:ext>
                </a:extLst>
              </a:tr>
              <a:tr h="370840">
                <a:tc>
                  <a:txBody>
                    <a:bodyPr/>
                    <a:lstStyle/>
                    <a:p>
                      <a:r>
                        <a:rPr lang="en-US" altLang="zh-CN" dirty="0"/>
                        <a:t>STOS</a:t>
                      </a:r>
                      <a:endParaRPr lang="zh-CN" altLang="en-US" dirty="0"/>
                    </a:p>
                  </a:txBody>
                  <a:tcPr/>
                </a:tc>
                <a:tc>
                  <a:txBody>
                    <a:bodyPr/>
                    <a:lstStyle/>
                    <a:p>
                      <a:r>
                        <a:rPr lang="zh-CN" altLang="en-US" dirty="0"/>
                        <a:t>保存串</a:t>
                      </a:r>
                    </a:p>
                  </a:txBody>
                  <a:tcPr/>
                </a:tc>
                <a:extLst>
                  <a:ext uri="{0D108BD9-81ED-4DB2-BD59-A6C34878D82A}">
                    <a16:rowId xmlns:a16="http://schemas.microsoft.com/office/drawing/2014/main" val="10002"/>
                  </a:ext>
                </a:extLst>
              </a:tr>
              <a:tr h="370840">
                <a:tc>
                  <a:txBody>
                    <a:bodyPr/>
                    <a:lstStyle/>
                    <a:p>
                      <a:r>
                        <a:rPr lang="en-US" altLang="zh-CN" dirty="0"/>
                        <a:t>MOVS</a:t>
                      </a:r>
                      <a:endParaRPr lang="zh-CN" altLang="en-US" dirty="0"/>
                    </a:p>
                  </a:txBody>
                  <a:tcPr/>
                </a:tc>
                <a:tc>
                  <a:txBody>
                    <a:bodyPr/>
                    <a:lstStyle/>
                    <a:p>
                      <a:r>
                        <a:rPr lang="zh-CN" altLang="en-US" dirty="0"/>
                        <a:t>复制串</a:t>
                      </a:r>
                    </a:p>
                  </a:txBody>
                  <a:tcPr/>
                </a:tc>
                <a:extLst>
                  <a:ext uri="{0D108BD9-81ED-4DB2-BD59-A6C34878D82A}">
                    <a16:rowId xmlns:a16="http://schemas.microsoft.com/office/drawing/2014/main" val="10003"/>
                  </a:ext>
                </a:extLst>
              </a:tr>
              <a:tr h="370840">
                <a:tc>
                  <a:txBody>
                    <a:bodyPr/>
                    <a:lstStyle/>
                    <a:p>
                      <a:r>
                        <a:rPr lang="en-US" altLang="zh-CN" dirty="0"/>
                        <a:t>CMPS</a:t>
                      </a:r>
                      <a:endParaRPr lang="zh-CN" altLang="en-US" dirty="0"/>
                    </a:p>
                  </a:txBody>
                  <a:tcPr/>
                </a:tc>
                <a:tc>
                  <a:txBody>
                    <a:bodyPr/>
                    <a:lstStyle/>
                    <a:p>
                      <a:r>
                        <a:rPr lang="zh-CN" altLang="en-US" dirty="0"/>
                        <a:t>比较两个串</a:t>
                      </a:r>
                    </a:p>
                  </a:txBody>
                  <a:tcPr/>
                </a:tc>
                <a:extLst>
                  <a:ext uri="{0D108BD9-81ED-4DB2-BD59-A6C34878D82A}">
                    <a16:rowId xmlns:a16="http://schemas.microsoft.com/office/drawing/2014/main" val="10004"/>
                  </a:ext>
                </a:extLst>
              </a:tr>
              <a:tr h="370840">
                <a:tc>
                  <a:txBody>
                    <a:bodyPr/>
                    <a:lstStyle/>
                    <a:p>
                      <a:r>
                        <a:rPr lang="en-US" altLang="zh-CN" dirty="0"/>
                        <a:t>SCAS</a:t>
                      </a:r>
                      <a:endParaRPr lang="zh-CN" altLang="en-US" dirty="0"/>
                    </a:p>
                  </a:txBody>
                  <a:tcPr/>
                </a:tc>
                <a:tc>
                  <a:txBody>
                    <a:bodyPr/>
                    <a:lstStyle/>
                    <a:p>
                      <a:r>
                        <a:rPr lang="zh-CN" altLang="en-US" dirty="0"/>
                        <a:t>扫描一个串</a:t>
                      </a:r>
                    </a:p>
                  </a:txBody>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49</a:t>
            </a:fld>
            <a:endParaRPr lang="zh-CN" altLang="en-US">
              <a:solidFill>
                <a:srgbClr val="1F497D"/>
              </a:solidFill>
            </a:endParaRPr>
          </a:p>
        </p:txBody>
      </p:sp>
    </p:spTree>
    <p:extLst>
      <p:ext uri="{BB962C8B-B14F-4D97-AF65-F5344CB8AC3E}">
        <p14:creationId xmlns:p14="http://schemas.microsoft.com/office/powerpoint/2010/main" val="951347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4419D-817F-C04B-BC48-0C43ABBEC01D}"/>
              </a:ext>
            </a:extLst>
          </p:cNvPr>
          <p:cNvSpPr>
            <a:spLocks noGrp="1"/>
          </p:cNvSpPr>
          <p:nvPr>
            <p:ph type="title"/>
          </p:nvPr>
        </p:nvSpPr>
        <p:spPr/>
        <p:txBody>
          <a:bodyPr/>
          <a:lstStyle/>
          <a:p>
            <a:r>
              <a:rPr lang="zh-CN" altLang="en-US" dirty="0"/>
              <a:t>复杂指令集（</a:t>
            </a:r>
            <a:r>
              <a:rPr lang="en-US" altLang="zh-CN" dirty="0"/>
              <a:t>CISC</a:t>
            </a:r>
            <a:r>
              <a:rPr lang="zh-CN" altLang="en-US" dirty="0"/>
              <a:t>）</a:t>
            </a:r>
            <a:r>
              <a:rPr lang="en-US" altLang="zh-CN" dirty="0"/>
              <a:t>/</a:t>
            </a:r>
            <a:r>
              <a:rPr lang="zh-CN" altLang="en-US" dirty="0"/>
              <a:t>精简指令集（</a:t>
            </a:r>
            <a:r>
              <a:rPr lang="en-US" altLang="zh-CN" dirty="0"/>
              <a:t>RISC</a:t>
            </a:r>
            <a:r>
              <a:rPr lang="zh-CN" altLang="en-US" dirty="0"/>
              <a:t>）</a:t>
            </a:r>
            <a:endParaRPr lang="en-US" dirty="0"/>
          </a:p>
        </p:txBody>
      </p:sp>
      <p:sp>
        <p:nvSpPr>
          <p:cNvPr id="3" name="Content Placeholder 2">
            <a:extLst>
              <a:ext uri="{FF2B5EF4-FFF2-40B4-BE49-F238E27FC236}">
                <a16:creationId xmlns:a16="http://schemas.microsoft.com/office/drawing/2014/main" id="{3A9D200E-6825-4949-9001-810E4CA9365B}"/>
              </a:ext>
            </a:extLst>
          </p:cNvPr>
          <p:cNvSpPr>
            <a:spLocks noGrp="1"/>
          </p:cNvSpPr>
          <p:nvPr>
            <p:ph idx="1"/>
          </p:nvPr>
        </p:nvSpPr>
        <p:spPr/>
        <p:txBody>
          <a:bodyPr>
            <a:normAutofit/>
          </a:bodyPr>
          <a:lstStyle/>
          <a:p>
            <a:pPr marL="342900" lvl="0" indent="-342900">
              <a:spcBef>
                <a:spcPts val="0"/>
              </a:spcBef>
              <a:buClr>
                <a:schemeClr val="dk1"/>
              </a:buClr>
              <a:buSzPts val="3200"/>
              <a:buFont typeface="Arial"/>
              <a:buChar char="•"/>
            </a:pPr>
            <a:r>
              <a:rPr lang="zh-CN" altLang="en-US" dirty="0"/>
              <a:t>早期的趋势：为了能够做复杂的操作，增加越来越多的指令</a:t>
            </a:r>
            <a:endParaRPr lang="en-US" altLang="zh-CN" dirty="0"/>
          </a:p>
          <a:p>
            <a:pPr marL="800100" lvl="1" indent="-342900">
              <a:spcBef>
                <a:spcPts val="0"/>
              </a:spcBef>
              <a:buClr>
                <a:schemeClr val="dk1"/>
              </a:buClr>
              <a:buSzPts val="3200"/>
              <a:buFont typeface="Arial"/>
              <a:buChar char="•"/>
            </a:pPr>
            <a:r>
              <a:rPr lang="zh-CN" altLang="en-US" dirty="0"/>
              <a:t>导致学习和理解上的困难</a:t>
            </a:r>
            <a:endParaRPr lang="en-US" altLang="zh-CN" dirty="0"/>
          </a:p>
          <a:p>
            <a:pPr marL="800100" lvl="1" indent="-342900">
              <a:spcBef>
                <a:spcPts val="0"/>
              </a:spcBef>
              <a:buClr>
                <a:schemeClr val="dk1"/>
              </a:buClr>
              <a:buSzPts val="3200"/>
              <a:buFont typeface="Arial"/>
              <a:buChar char="•"/>
            </a:pPr>
            <a:r>
              <a:rPr lang="zh-CN" altLang="en-US" dirty="0"/>
              <a:t>导致硬件复杂（可能会变慢）</a:t>
            </a:r>
            <a:endParaRPr lang="en-US" altLang="zh-CN" dirty="0"/>
          </a:p>
          <a:p>
            <a:pPr marL="342900" indent="-342900">
              <a:spcBef>
                <a:spcPts val="0"/>
              </a:spcBef>
              <a:buClr>
                <a:schemeClr val="dk1"/>
              </a:buClr>
              <a:buSzPts val="3200"/>
              <a:buFont typeface="Arial"/>
              <a:buChar char="•"/>
            </a:pPr>
            <a:r>
              <a:rPr lang="zh-CN" altLang="en-US" dirty="0"/>
              <a:t>改变设计思路：</a:t>
            </a:r>
            <a:r>
              <a:rPr lang="en-US" altLang="zh-CN" dirty="0"/>
              <a:t>Reduced</a:t>
            </a:r>
            <a:r>
              <a:rPr lang="zh-CN" altLang="en-US" dirty="0"/>
              <a:t> </a:t>
            </a:r>
            <a:r>
              <a:rPr lang="en-US" altLang="zh-CN" dirty="0"/>
              <a:t>Instruction</a:t>
            </a:r>
            <a:r>
              <a:rPr lang="zh-CN" altLang="en-US" dirty="0"/>
              <a:t> </a:t>
            </a:r>
            <a:r>
              <a:rPr lang="en-US" altLang="zh-CN" dirty="0"/>
              <a:t>Set</a:t>
            </a:r>
            <a:r>
              <a:rPr lang="zh-CN" altLang="en-US" dirty="0"/>
              <a:t> </a:t>
            </a:r>
            <a:r>
              <a:rPr lang="en-US" altLang="zh-CN" dirty="0"/>
              <a:t>Computing</a:t>
            </a:r>
            <a:r>
              <a:rPr lang="zh-CN" altLang="en-US" dirty="0"/>
              <a:t> </a:t>
            </a:r>
            <a:r>
              <a:rPr lang="en-US" altLang="zh-CN" dirty="0"/>
              <a:t>(RISC)</a:t>
            </a:r>
          </a:p>
          <a:p>
            <a:pPr marL="800100" lvl="1" indent="-342900">
              <a:spcBef>
                <a:spcPts val="0"/>
              </a:spcBef>
              <a:buClr>
                <a:schemeClr val="dk1"/>
              </a:buClr>
              <a:buSzPts val="3200"/>
              <a:buFont typeface="Arial"/>
              <a:buChar char="•"/>
            </a:pPr>
            <a:r>
              <a:rPr lang="zh-CN" altLang="en-US" dirty="0"/>
              <a:t>使用更简单，更小的指令集，会更加容易获得快速的硬件</a:t>
            </a:r>
            <a:endParaRPr lang="en-US" altLang="zh-CN" dirty="0"/>
          </a:p>
          <a:p>
            <a:pPr marL="800100" lvl="1" indent="-342900">
              <a:spcBef>
                <a:spcPts val="0"/>
              </a:spcBef>
              <a:buClr>
                <a:schemeClr val="dk1"/>
              </a:buClr>
              <a:buSzPts val="3200"/>
              <a:buFont typeface="Arial"/>
              <a:buChar char="•"/>
            </a:pPr>
            <a:r>
              <a:rPr lang="zh-CN" altLang="en-US" dirty="0"/>
              <a:t>如果需要做复杂操作的话，让软件来做，组合几条简单的指令来完成工作</a:t>
            </a:r>
            <a:endParaRPr lang="en-US" dirty="0"/>
          </a:p>
        </p:txBody>
      </p:sp>
    </p:spTree>
    <p:extLst>
      <p:ext uri="{BB962C8B-B14F-4D97-AF65-F5344CB8AC3E}">
        <p14:creationId xmlns:p14="http://schemas.microsoft.com/office/powerpoint/2010/main" val="27857598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条件码指令</a:t>
            </a:r>
            <a:endParaRPr kumimoji="1" lang="zh-CN" altLang="en-US" dirty="0"/>
          </a:p>
        </p:txBody>
      </p:sp>
      <p:graphicFrame>
        <p:nvGraphicFramePr>
          <p:cNvPr id="5" name="Content Placeholder 4"/>
          <p:cNvGraphicFramePr>
            <a:graphicFrameLocks noGrp="1"/>
          </p:cNvGraphicFramePr>
          <p:nvPr>
            <p:ph idx="1"/>
            <p:extLst/>
          </p:nvPr>
        </p:nvGraphicFramePr>
        <p:xfrm>
          <a:off x="457200" y="1219200"/>
          <a:ext cx="8229600" cy="4450080"/>
        </p:xfrm>
        <a:graphic>
          <a:graphicData uri="http://schemas.openxmlformats.org/drawingml/2006/table">
            <a:tbl>
              <a:tblPr firstRow="1" bandRow="1">
                <a:tableStyleId>{5FD0F851-EC5A-4D38-B0AD-8093EC10F338}</a:tableStyleId>
              </a:tblPr>
              <a:tblGrid>
                <a:gridCol w="1954560">
                  <a:extLst>
                    <a:ext uri="{9D8B030D-6E8A-4147-A177-3AD203B41FA5}">
                      <a16:colId xmlns:a16="http://schemas.microsoft.com/office/drawing/2014/main" val="20000"/>
                    </a:ext>
                  </a:extLst>
                </a:gridCol>
                <a:gridCol w="6275040">
                  <a:extLst>
                    <a:ext uri="{9D8B030D-6E8A-4147-A177-3AD203B41FA5}">
                      <a16:colId xmlns:a16="http://schemas.microsoft.com/office/drawing/2014/main" val="20001"/>
                    </a:ext>
                  </a:extLst>
                </a:gridCol>
              </a:tblGrid>
              <a:tr h="370840">
                <a:tc>
                  <a:txBody>
                    <a:bodyPr/>
                    <a:lstStyle/>
                    <a:p>
                      <a:r>
                        <a:rPr lang="zh-CN" altLang="en-US" dirty="0"/>
                        <a:t>指令</a:t>
                      </a:r>
                    </a:p>
                  </a:txBody>
                  <a:tcPr/>
                </a:tc>
                <a:tc>
                  <a:txBody>
                    <a:bodyPr/>
                    <a:lstStyle/>
                    <a:p>
                      <a:r>
                        <a:rPr lang="zh-CN" altLang="en-US" dirty="0"/>
                        <a:t>说明</a:t>
                      </a:r>
                    </a:p>
                  </a:txBody>
                  <a:tcPr/>
                </a:tc>
                <a:extLst>
                  <a:ext uri="{0D108BD9-81ED-4DB2-BD59-A6C34878D82A}">
                    <a16:rowId xmlns:a16="http://schemas.microsoft.com/office/drawing/2014/main" val="10000"/>
                  </a:ext>
                </a:extLst>
              </a:tr>
              <a:tr h="370840">
                <a:tc>
                  <a:txBody>
                    <a:bodyPr/>
                    <a:lstStyle/>
                    <a:p>
                      <a:r>
                        <a:rPr lang="en-US" altLang="zh-CN" dirty="0"/>
                        <a:t>STC</a:t>
                      </a:r>
                      <a:endParaRPr lang="zh-CN" altLang="en-US" dirty="0"/>
                    </a:p>
                  </a:txBody>
                  <a:tcPr/>
                </a:tc>
                <a:tc>
                  <a:txBody>
                    <a:bodyPr/>
                    <a:lstStyle/>
                    <a:p>
                      <a:r>
                        <a:rPr lang="zh-CN" altLang="en-US" dirty="0">
                          <a:effectLst/>
                          <a:latin typeface="STKaiti" charset="-122"/>
                        </a:rPr>
                        <a:t>设置</a:t>
                      </a:r>
                      <a:r>
                        <a:rPr lang="en-US" altLang="zh-CN" dirty="0">
                          <a:effectLst/>
                          <a:latin typeface="SimSun" charset="-122"/>
                        </a:rPr>
                        <a:t>EFLAGS</a:t>
                      </a:r>
                      <a:r>
                        <a:rPr lang="zh-CN" altLang="en-US" dirty="0">
                          <a:effectLst/>
                          <a:latin typeface="STKaiti" charset="-122"/>
                        </a:rPr>
                        <a:t>寄存器中的进位位</a:t>
                      </a:r>
                    </a:p>
                  </a:txBody>
                  <a:tcPr marL="31750" marR="31750" marT="0" marB="0"/>
                </a:tc>
                <a:extLst>
                  <a:ext uri="{0D108BD9-81ED-4DB2-BD59-A6C34878D82A}">
                    <a16:rowId xmlns:a16="http://schemas.microsoft.com/office/drawing/2014/main" val="10001"/>
                  </a:ext>
                </a:extLst>
              </a:tr>
              <a:tr h="370840">
                <a:tc>
                  <a:txBody>
                    <a:bodyPr/>
                    <a:lstStyle/>
                    <a:p>
                      <a:r>
                        <a:rPr lang="en-US" altLang="zh-CN" dirty="0"/>
                        <a:t>CLC</a:t>
                      </a:r>
                      <a:endParaRPr lang="zh-CN" altLang="en-US" dirty="0"/>
                    </a:p>
                  </a:txBody>
                  <a:tcPr/>
                </a:tc>
                <a:tc>
                  <a:txBody>
                    <a:bodyPr/>
                    <a:lstStyle/>
                    <a:p>
                      <a:r>
                        <a:rPr lang="zh-CN" altLang="en-US" dirty="0">
                          <a:effectLst/>
                          <a:latin typeface="STKaiti" charset="-122"/>
                        </a:rPr>
                        <a:t>清除</a:t>
                      </a:r>
                      <a:r>
                        <a:rPr lang="en-US" altLang="zh-CN" dirty="0">
                          <a:effectLst/>
                          <a:latin typeface="SimSun" charset="-122"/>
                        </a:rPr>
                        <a:t>EFLAGS</a:t>
                      </a:r>
                      <a:r>
                        <a:rPr lang="zh-CN" altLang="en-US" dirty="0">
                          <a:effectLst/>
                          <a:latin typeface="STKaiti" charset="-122"/>
                        </a:rPr>
                        <a:t>寄存器中的进位位</a:t>
                      </a:r>
                    </a:p>
                  </a:txBody>
                  <a:tcPr marL="31750" marR="31750" marT="0" marB="0"/>
                </a:tc>
                <a:extLst>
                  <a:ext uri="{0D108BD9-81ED-4DB2-BD59-A6C34878D82A}">
                    <a16:rowId xmlns:a16="http://schemas.microsoft.com/office/drawing/2014/main" val="10002"/>
                  </a:ext>
                </a:extLst>
              </a:tr>
              <a:tr h="370840">
                <a:tc>
                  <a:txBody>
                    <a:bodyPr/>
                    <a:lstStyle/>
                    <a:p>
                      <a:r>
                        <a:rPr lang="en-US" altLang="zh-CN" dirty="0"/>
                        <a:t>CMC</a:t>
                      </a:r>
                      <a:endParaRPr lang="zh-CN" altLang="en-US" dirty="0"/>
                    </a:p>
                  </a:txBody>
                  <a:tcPr/>
                </a:tc>
                <a:tc>
                  <a:txBody>
                    <a:bodyPr/>
                    <a:lstStyle/>
                    <a:p>
                      <a:r>
                        <a:rPr lang="en-US" altLang="zh-CN" dirty="0">
                          <a:effectLst/>
                          <a:latin typeface="SimSun" charset="-122"/>
                        </a:rPr>
                        <a:t>EFLAGS</a:t>
                      </a:r>
                      <a:r>
                        <a:rPr lang="zh-CN" altLang="en-US" dirty="0">
                          <a:effectLst/>
                          <a:latin typeface="STKaiti" charset="-122"/>
                        </a:rPr>
                        <a:t>中的补码进位位</a:t>
                      </a:r>
                    </a:p>
                  </a:txBody>
                  <a:tcPr marL="31750" marR="31750" marT="0" marB="0"/>
                </a:tc>
                <a:extLst>
                  <a:ext uri="{0D108BD9-81ED-4DB2-BD59-A6C34878D82A}">
                    <a16:rowId xmlns:a16="http://schemas.microsoft.com/office/drawing/2014/main" val="10003"/>
                  </a:ext>
                </a:extLst>
              </a:tr>
              <a:tr h="370840">
                <a:tc>
                  <a:txBody>
                    <a:bodyPr/>
                    <a:lstStyle/>
                    <a:p>
                      <a:r>
                        <a:rPr lang="en-US" altLang="zh-CN" dirty="0"/>
                        <a:t>STD</a:t>
                      </a:r>
                      <a:endParaRPr lang="zh-CN" altLang="en-US" dirty="0"/>
                    </a:p>
                  </a:txBody>
                  <a:tcPr/>
                </a:tc>
                <a:tc>
                  <a:txBody>
                    <a:bodyPr/>
                    <a:lstStyle/>
                    <a:p>
                      <a:r>
                        <a:rPr lang="zh-CN" altLang="en-US" dirty="0">
                          <a:effectLst/>
                          <a:latin typeface="STKaiti" charset="-122"/>
                        </a:rPr>
                        <a:t>设置</a:t>
                      </a:r>
                      <a:r>
                        <a:rPr lang="en-US" altLang="zh-CN" dirty="0">
                          <a:effectLst/>
                          <a:latin typeface="SimSun" charset="-122"/>
                        </a:rPr>
                        <a:t>EFLAGS</a:t>
                      </a:r>
                      <a:r>
                        <a:rPr lang="zh-CN" altLang="en-US" dirty="0">
                          <a:effectLst/>
                          <a:latin typeface="STKaiti" charset="-122"/>
                        </a:rPr>
                        <a:t>寄存器中的方向位</a:t>
                      </a:r>
                    </a:p>
                  </a:txBody>
                  <a:tcPr marL="31750" marR="31750" marT="0" marB="0"/>
                </a:tc>
                <a:extLst>
                  <a:ext uri="{0D108BD9-81ED-4DB2-BD59-A6C34878D82A}">
                    <a16:rowId xmlns:a16="http://schemas.microsoft.com/office/drawing/2014/main" val="10004"/>
                  </a:ext>
                </a:extLst>
              </a:tr>
              <a:tr h="370840">
                <a:tc>
                  <a:txBody>
                    <a:bodyPr/>
                    <a:lstStyle/>
                    <a:p>
                      <a:r>
                        <a:rPr lang="en-US" altLang="zh-CN" dirty="0"/>
                        <a:t>CLD</a:t>
                      </a:r>
                      <a:endParaRPr lang="zh-CN" altLang="en-US" dirty="0"/>
                    </a:p>
                  </a:txBody>
                  <a:tcPr/>
                </a:tc>
                <a:tc>
                  <a:txBody>
                    <a:bodyPr/>
                    <a:lstStyle/>
                    <a:p>
                      <a:r>
                        <a:rPr lang="en-US" dirty="0" err="1">
                          <a:effectLst/>
                          <a:latin typeface="STKaiti" charset="-122"/>
                        </a:rPr>
                        <a:t>清除</a:t>
                      </a:r>
                      <a:r>
                        <a:rPr lang="en-US" dirty="0" err="1">
                          <a:effectLst/>
                          <a:latin typeface="SimSun" charset="-122"/>
                        </a:rPr>
                        <a:t>EFLAGS</a:t>
                      </a:r>
                      <a:r>
                        <a:rPr lang="en-US" dirty="0" err="1">
                          <a:effectLst/>
                          <a:latin typeface="STKaiti" charset="-122"/>
                        </a:rPr>
                        <a:t>寄存器中的方向位</a:t>
                      </a:r>
                      <a:endParaRPr lang="en-US" dirty="0">
                        <a:effectLst/>
                        <a:latin typeface="STKaiti" charset="-122"/>
                      </a:endParaRPr>
                    </a:p>
                  </a:txBody>
                  <a:tcPr marL="31750" marR="31750" marT="0" marB="0"/>
                </a:tc>
                <a:extLst>
                  <a:ext uri="{0D108BD9-81ED-4DB2-BD59-A6C34878D82A}">
                    <a16:rowId xmlns:a16="http://schemas.microsoft.com/office/drawing/2014/main" val="10005"/>
                  </a:ext>
                </a:extLst>
              </a:tr>
              <a:tr h="370840">
                <a:tc>
                  <a:txBody>
                    <a:bodyPr/>
                    <a:lstStyle/>
                    <a:p>
                      <a:r>
                        <a:rPr lang="en-US" altLang="zh-CN" dirty="0"/>
                        <a:t>STI</a:t>
                      </a:r>
                      <a:endParaRPr lang="zh-CN" altLang="en-US" dirty="0"/>
                    </a:p>
                  </a:txBody>
                  <a:tcPr/>
                </a:tc>
                <a:tc>
                  <a:txBody>
                    <a:bodyPr/>
                    <a:lstStyle/>
                    <a:p>
                      <a:r>
                        <a:rPr lang="zh-CN" altLang="en-US" dirty="0">
                          <a:effectLst/>
                          <a:latin typeface="STKaiti" charset="-122"/>
                        </a:rPr>
                        <a:t>设置</a:t>
                      </a:r>
                      <a:r>
                        <a:rPr lang="en-US" altLang="zh-CN" dirty="0">
                          <a:effectLst/>
                          <a:latin typeface="SimSun" charset="-122"/>
                        </a:rPr>
                        <a:t>EFLAGS</a:t>
                      </a:r>
                      <a:r>
                        <a:rPr lang="zh-CN" altLang="en-US" dirty="0">
                          <a:effectLst/>
                          <a:latin typeface="STKaiti" charset="-122"/>
                        </a:rPr>
                        <a:t>寄存器中的中断位</a:t>
                      </a:r>
                    </a:p>
                  </a:txBody>
                  <a:tcPr marL="31750" marR="31750" marT="0" marB="0"/>
                </a:tc>
                <a:extLst>
                  <a:ext uri="{0D108BD9-81ED-4DB2-BD59-A6C34878D82A}">
                    <a16:rowId xmlns:a16="http://schemas.microsoft.com/office/drawing/2014/main" val="10006"/>
                  </a:ext>
                </a:extLst>
              </a:tr>
              <a:tr h="370840">
                <a:tc>
                  <a:txBody>
                    <a:bodyPr/>
                    <a:lstStyle/>
                    <a:p>
                      <a:r>
                        <a:rPr lang="en-US" altLang="zh-CN" dirty="0"/>
                        <a:t>CLI</a:t>
                      </a:r>
                      <a:endParaRPr lang="zh-CN" altLang="en-US" dirty="0"/>
                    </a:p>
                  </a:txBody>
                  <a:tcPr/>
                </a:tc>
                <a:tc>
                  <a:txBody>
                    <a:bodyPr/>
                    <a:lstStyle/>
                    <a:p>
                      <a:r>
                        <a:rPr lang="zh-CN" altLang="en-US" dirty="0">
                          <a:effectLst/>
                          <a:latin typeface="STKaiti" charset="-122"/>
                        </a:rPr>
                        <a:t>清除</a:t>
                      </a:r>
                      <a:r>
                        <a:rPr lang="en-US" altLang="zh-CN" dirty="0">
                          <a:effectLst/>
                          <a:latin typeface="SimSun" charset="-122"/>
                        </a:rPr>
                        <a:t>EFLAGS</a:t>
                      </a:r>
                      <a:r>
                        <a:rPr lang="zh-CN" altLang="en-US" dirty="0">
                          <a:effectLst/>
                          <a:latin typeface="STKaiti" charset="-122"/>
                        </a:rPr>
                        <a:t>寄存器中的中断位</a:t>
                      </a:r>
                    </a:p>
                  </a:txBody>
                  <a:tcPr marL="31750" marR="31750" marT="0" marB="0"/>
                </a:tc>
                <a:extLst>
                  <a:ext uri="{0D108BD9-81ED-4DB2-BD59-A6C34878D82A}">
                    <a16:rowId xmlns:a16="http://schemas.microsoft.com/office/drawing/2014/main" val="10007"/>
                  </a:ext>
                </a:extLst>
              </a:tr>
              <a:tr h="370840">
                <a:tc>
                  <a:txBody>
                    <a:bodyPr/>
                    <a:lstStyle/>
                    <a:p>
                      <a:r>
                        <a:rPr lang="en-US" altLang="zh-CN" dirty="0"/>
                        <a:t>PUSHFD</a:t>
                      </a:r>
                      <a:endParaRPr lang="zh-CN" altLang="en-US" dirty="0"/>
                    </a:p>
                  </a:txBody>
                  <a:tcPr/>
                </a:tc>
                <a:tc>
                  <a:txBody>
                    <a:bodyPr/>
                    <a:lstStyle/>
                    <a:p>
                      <a:r>
                        <a:rPr lang="en-US" dirty="0" err="1">
                          <a:effectLst/>
                          <a:latin typeface="SimSun" charset="-122"/>
                        </a:rPr>
                        <a:t>EFLAGS</a:t>
                      </a:r>
                      <a:r>
                        <a:rPr lang="en-US" dirty="0" err="1">
                          <a:effectLst/>
                          <a:latin typeface="STKaiti" charset="-122"/>
                        </a:rPr>
                        <a:t>寄存器入栈</a:t>
                      </a:r>
                      <a:endParaRPr lang="en-US" dirty="0">
                        <a:effectLst/>
                        <a:latin typeface="SimSun" charset="-122"/>
                      </a:endParaRPr>
                    </a:p>
                  </a:txBody>
                  <a:tcPr marL="31750" marR="31750" marT="0" marB="0"/>
                </a:tc>
                <a:extLst>
                  <a:ext uri="{0D108BD9-81ED-4DB2-BD59-A6C34878D82A}">
                    <a16:rowId xmlns:a16="http://schemas.microsoft.com/office/drawing/2014/main" val="10008"/>
                  </a:ext>
                </a:extLst>
              </a:tr>
              <a:tr h="370840">
                <a:tc>
                  <a:txBody>
                    <a:bodyPr/>
                    <a:lstStyle/>
                    <a:p>
                      <a:r>
                        <a:rPr lang="en-US" altLang="zh-CN" dirty="0"/>
                        <a:t>POPFD</a:t>
                      </a:r>
                      <a:endParaRPr lang="zh-CN" altLang="en-US" dirty="0"/>
                    </a:p>
                  </a:txBody>
                  <a:tcPr/>
                </a:tc>
                <a:tc>
                  <a:txBody>
                    <a:bodyPr/>
                    <a:lstStyle/>
                    <a:p>
                      <a:r>
                        <a:rPr lang="en-US" dirty="0" err="1">
                          <a:effectLst/>
                          <a:latin typeface="SimSun" charset="-122"/>
                        </a:rPr>
                        <a:t>EFLAGS</a:t>
                      </a:r>
                      <a:r>
                        <a:rPr lang="en-US" dirty="0" err="1">
                          <a:effectLst/>
                          <a:latin typeface="STKaiti" charset="-122"/>
                        </a:rPr>
                        <a:t>寄存器出栈</a:t>
                      </a:r>
                      <a:endParaRPr lang="en-US" dirty="0">
                        <a:effectLst/>
                        <a:latin typeface="SimSun" charset="-122"/>
                      </a:endParaRPr>
                    </a:p>
                  </a:txBody>
                  <a:tcPr marL="31750" marR="31750" marT="0" marB="0"/>
                </a:tc>
                <a:extLst>
                  <a:ext uri="{0D108BD9-81ED-4DB2-BD59-A6C34878D82A}">
                    <a16:rowId xmlns:a16="http://schemas.microsoft.com/office/drawing/2014/main" val="10009"/>
                  </a:ext>
                </a:extLst>
              </a:tr>
              <a:tr h="370840">
                <a:tc>
                  <a:txBody>
                    <a:bodyPr/>
                    <a:lstStyle/>
                    <a:p>
                      <a:r>
                        <a:rPr lang="en-US" altLang="zh-CN" dirty="0"/>
                        <a:t>LAHF</a:t>
                      </a:r>
                      <a:endParaRPr lang="zh-CN" altLang="en-US" dirty="0"/>
                    </a:p>
                  </a:txBody>
                  <a:tcPr/>
                </a:tc>
                <a:tc>
                  <a:txBody>
                    <a:bodyPr/>
                    <a:lstStyle/>
                    <a:p>
                      <a:r>
                        <a:rPr lang="en-US" dirty="0" err="1">
                          <a:effectLst/>
                          <a:latin typeface="STKaiti" charset="-122"/>
                        </a:rPr>
                        <a:t>从</a:t>
                      </a:r>
                      <a:r>
                        <a:rPr lang="en-US" dirty="0" err="1">
                          <a:effectLst/>
                          <a:latin typeface="SimSun" charset="-122"/>
                        </a:rPr>
                        <a:t>EFLAGS</a:t>
                      </a:r>
                      <a:r>
                        <a:rPr lang="en-US" dirty="0" err="1">
                          <a:effectLst/>
                          <a:latin typeface="STKaiti" charset="-122"/>
                        </a:rPr>
                        <a:t>寄存器中读取</a:t>
                      </a:r>
                      <a:r>
                        <a:rPr lang="en-US" dirty="0" err="1">
                          <a:effectLst/>
                          <a:latin typeface="SimSun" charset="-122"/>
                        </a:rPr>
                        <a:t>AH</a:t>
                      </a:r>
                      <a:endParaRPr lang="en-US" dirty="0">
                        <a:effectLst/>
                        <a:latin typeface="SimSun" charset="-122"/>
                      </a:endParaRPr>
                    </a:p>
                  </a:txBody>
                  <a:tcPr marL="31750" marR="31750" marT="0" marB="0"/>
                </a:tc>
                <a:extLst>
                  <a:ext uri="{0D108BD9-81ED-4DB2-BD59-A6C34878D82A}">
                    <a16:rowId xmlns:a16="http://schemas.microsoft.com/office/drawing/2014/main" val="10010"/>
                  </a:ext>
                </a:extLst>
              </a:tr>
              <a:tr h="370840">
                <a:tc>
                  <a:txBody>
                    <a:bodyPr/>
                    <a:lstStyle/>
                    <a:p>
                      <a:r>
                        <a:rPr lang="en-US" altLang="zh-CN" dirty="0"/>
                        <a:t>SAHF</a:t>
                      </a:r>
                      <a:endParaRPr lang="zh-CN" altLang="en-US" dirty="0"/>
                    </a:p>
                  </a:txBody>
                  <a:tcPr/>
                </a:tc>
                <a:tc>
                  <a:txBody>
                    <a:bodyPr/>
                    <a:lstStyle/>
                    <a:p>
                      <a:r>
                        <a:rPr lang="en-US" dirty="0" err="1">
                          <a:effectLst/>
                          <a:latin typeface="STKaiti" charset="-122"/>
                        </a:rPr>
                        <a:t>把</a:t>
                      </a:r>
                      <a:r>
                        <a:rPr lang="en-US" dirty="0" err="1">
                          <a:effectLst/>
                          <a:latin typeface="SimSun" charset="-122"/>
                        </a:rPr>
                        <a:t>AH</a:t>
                      </a:r>
                      <a:r>
                        <a:rPr lang="en-US" dirty="0" err="1">
                          <a:effectLst/>
                          <a:latin typeface="STKaiti" charset="-122"/>
                        </a:rPr>
                        <a:t>保存到</a:t>
                      </a:r>
                      <a:r>
                        <a:rPr lang="en-US" dirty="0" err="1">
                          <a:effectLst/>
                          <a:latin typeface="SimSun" charset="-122"/>
                        </a:rPr>
                        <a:t>EFLAGS</a:t>
                      </a:r>
                      <a:r>
                        <a:rPr lang="en-US" dirty="0" err="1">
                          <a:effectLst/>
                          <a:latin typeface="STKaiti" charset="-122"/>
                        </a:rPr>
                        <a:t>寄存器中</a:t>
                      </a:r>
                      <a:endParaRPr lang="en-US" dirty="0">
                        <a:effectLst/>
                        <a:latin typeface="STKaiti" charset="-122"/>
                      </a:endParaRPr>
                    </a:p>
                  </a:txBody>
                  <a:tcPr marL="31750" marR="31750" marT="0" marB="0"/>
                </a:tc>
                <a:extLst>
                  <a:ext uri="{0D108BD9-81ED-4DB2-BD59-A6C34878D82A}">
                    <a16:rowId xmlns:a16="http://schemas.microsoft.com/office/drawing/2014/main" val="10011"/>
                  </a:ext>
                </a:extLst>
              </a:tr>
            </a:tbl>
          </a:graphicData>
        </a:graphic>
      </p:graphicFrame>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50</a:t>
            </a:fld>
            <a:endParaRPr lang="zh-CN" altLang="en-US">
              <a:solidFill>
                <a:srgbClr val="1F497D"/>
              </a:solidFill>
            </a:endParaRPr>
          </a:p>
        </p:txBody>
      </p:sp>
    </p:spTree>
    <p:extLst>
      <p:ext uri="{BB962C8B-B14F-4D97-AF65-F5344CB8AC3E}">
        <p14:creationId xmlns:p14="http://schemas.microsoft.com/office/powerpoint/2010/main" val="17147567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其它指令</a:t>
            </a:r>
          </a:p>
        </p:txBody>
      </p:sp>
      <p:graphicFrame>
        <p:nvGraphicFramePr>
          <p:cNvPr id="5" name="Content Placeholder 4"/>
          <p:cNvGraphicFramePr>
            <a:graphicFrameLocks noGrp="1"/>
          </p:cNvGraphicFramePr>
          <p:nvPr>
            <p:ph idx="1"/>
            <p:extLst/>
          </p:nvPr>
        </p:nvGraphicFramePr>
        <p:xfrm>
          <a:off x="457200" y="1219200"/>
          <a:ext cx="8229600" cy="4079240"/>
        </p:xfrm>
        <a:graphic>
          <a:graphicData uri="http://schemas.openxmlformats.org/drawingml/2006/table">
            <a:tbl>
              <a:tblPr firstRow="1" bandRow="1">
                <a:tableStyleId>{5FD0F851-EC5A-4D38-B0AD-8093EC10F338}</a:tableStyleId>
              </a:tblPr>
              <a:tblGrid>
                <a:gridCol w="2170584">
                  <a:extLst>
                    <a:ext uri="{9D8B030D-6E8A-4147-A177-3AD203B41FA5}">
                      <a16:colId xmlns:a16="http://schemas.microsoft.com/office/drawing/2014/main" val="20000"/>
                    </a:ext>
                  </a:extLst>
                </a:gridCol>
                <a:gridCol w="6059016">
                  <a:extLst>
                    <a:ext uri="{9D8B030D-6E8A-4147-A177-3AD203B41FA5}">
                      <a16:colId xmlns:a16="http://schemas.microsoft.com/office/drawing/2014/main" val="20001"/>
                    </a:ext>
                  </a:extLst>
                </a:gridCol>
              </a:tblGrid>
              <a:tr h="370840">
                <a:tc>
                  <a:txBody>
                    <a:bodyPr/>
                    <a:lstStyle/>
                    <a:p>
                      <a:r>
                        <a:rPr lang="zh-CN" altLang="en-US" dirty="0"/>
                        <a:t>指令</a:t>
                      </a:r>
                    </a:p>
                  </a:txBody>
                  <a:tcPr/>
                </a:tc>
                <a:tc>
                  <a:txBody>
                    <a:bodyPr/>
                    <a:lstStyle/>
                    <a:p>
                      <a:r>
                        <a:rPr lang="zh-CN" altLang="en-US" dirty="0"/>
                        <a:t>说明</a:t>
                      </a:r>
                    </a:p>
                  </a:txBody>
                  <a:tcPr/>
                </a:tc>
                <a:extLst>
                  <a:ext uri="{0D108BD9-81ED-4DB2-BD59-A6C34878D82A}">
                    <a16:rowId xmlns:a16="http://schemas.microsoft.com/office/drawing/2014/main" val="10000"/>
                  </a:ext>
                </a:extLst>
              </a:tr>
              <a:tr h="370840">
                <a:tc>
                  <a:txBody>
                    <a:bodyPr/>
                    <a:lstStyle/>
                    <a:p>
                      <a:r>
                        <a:rPr lang="en-US" altLang="zh-CN" dirty="0"/>
                        <a:t>SWAP</a:t>
                      </a:r>
                      <a:r>
                        <a:rPr lang="zh-CN" altLang="en-US" dirty="0"/>
                        <a:t> </a:t>
                      </a:r>
                      <a:r>
                        <a:rPr lang="en-US" altLang="zh-CN" dirty="0"/>
                        <a:t>DST</a:t>
                      </a:r>
                      <a:endParaRPr lang="zh-CN" altLang="en-US" dirty="0"/>
                    </a:p>
                  </a:txBody>
                  <a:tcPr/>
                </a:tc>
                <a:tc>
                  <a:txBody>
                    <a:bodyPr/>
                    <a:lstStyle/>
                    <a:p>
                      <a:r>
                        <a:rPr lang="zh-CN" altLang="en-US" dirty="0">
                          <a:effectLst/>
                          <a:latin typeface="STKaiti" charset="-122"/>
                        </a:rPr>
                        <a:t>改变</a:t>
                      </a:r>
                      <a:r>
                        <a:rPr lang="en-US" altLang="zh-CN" dirty="0">
                          <a:effectLst/>
                          <a:latin typeface="SimSun" charset="-122"/>
                        </a:rPr>
                        <a:t>DST</a:t>
                      </a:r>
                      <a:r>
                        <a:rPr lang="zh-CN" altLang="en-US" dirty="0">
                          <a:effectLst/>
                          <a:latin typeface="STKaiti" charset="-122"/>
                        </a:rPr>
                        <a:t>的字节顺序</a:t>
                      </a:r>
                    </a:p>
                  </a:txBody>
                  <a:tcPr marL="31750" marR="31750" marT="0" marB="0"/>
                </a:tc>
                <a:extLst>
                  <a:ext uri="{0D108BD9-81ED-4DB2-BD59-A6C34878D82A}">
                    <a16:rowId xmlns:a16="http://schemas.microsoft.com/office/drawing/2014/main" val="10001"/>
                  </a:ext>
                </a:extLst>
              </a:tr>
              <a:tr h="370840">
                <a:tc>
                  <a:txBody>
                    <a:bodyPr/>
                    <a:lstStyle/>
                    <a:p>
                      <a:r>
                        <a:rPr lang="en-US" altLang="zh-CN" dirty="0"/>
                        <a:t>CWQ</a:t>
                      </a:r>
                      <a:endParaRPr lang="zh-CN" altLang="en-US" dirty="0"/>
                    </a:p>
                  </a:txBody>
                  <a:tcPr/>
                </a:tc>
                <a:tc>
                  <a:txBody>
                    <a:bodyPr/>
                    <a:lstStyle/>
                    <a:p>
                      <a:r>
                        <a:rPr lang="zh-CN" altLang="en-US" dirty="0">
                          <a:effectLst/>
                          <a:latin typeface="STKaiti" charset="-122"/>
                        </a:rPr>
                        <a:t>为了进行除法，把</a:t>
                      </a:r>
                      <a:r>
                        <a:rPr lang="en-US" altLang="zh-CN" dirty="0">
                          <a:effectLst/>
                          <a:latin typeface="SimSun" charset="-122"/>
                        </a:rPr>
                        <a:t>EAX</a:t>
                      </a:r>
                      <a:r>
                        <a:rPr lang="zh-CN" altLang="en-US" dirty="0">
                          <a:effectLst/>
                          <a:latin typeface="STKaiti" charset="-122"/>
                        </a:rPr>
                        <a:t>扩展成</a:t>
                      </a:r>
                      <a:r>
                        <a:rPr lang="en-US" altLang="zh-CN" dirty="0">
                          <a:effectLst/>
                          <a:latin typeface="SimSun" charset="-122"/>
                        </a:rPr>
                        <a:t>EDX</a:t>
                      </a:r>
                      <a:r>
                        <a:rPr lang="zh-CN" altLang="en-US" dirty="0">
                          <a:effectLst/>
                          <a:latin typeface="STKaiti" charset="-122"/>
                        </a:rPr>
                        <a:t>：</a:t>
                      </a:r>
                      <a:r>
                        <a:rPr lang="en-US" altLang="zh-CN" dirty="0">
                          <a:effectLst/>
                          <a:latin typeface="SimSun" charset="-122"/>
                        </a:rPr>
                        <a:t>EAX</a:t>
                      </a:r>
                      <a:endParaRPr lang="zh-CN" altLang="en-US" dirty="0">
                        <a:effectLst/>
                        <a:latin typeface="STKaiti" charset="-122"/>
                      </a:endParaRPr>
                    </a:p>
                  </a:txBody>
                  <a:tcPr marL="31750" marR="31750" marT="0" marB="0"/>
                </a:tc>
                <a:extLst>
                  <a:ext uri="{0D108BD9-81ED-4DB2-BD59-A6C34878D82A}">
                    <a16:rowId xmlns:a16="http://schemas.microsoft.com/office/drawing/2014/main" val="10002"/>
                  </a:ext>
                </a:extLst>
              </a:tr>
              <a:tr h="370840">
                <a:tc>
                  <a:txBody>
                    <a:bodyPr/>
                    <a:lstStyle/>
                    <a:p>
                      <a:r>
                        <a:rPr lang="en-US" altLang="zh-CN" dirty="0"/>
                        <a:t>CWDE</a:t>
                      </a:r>
                      <a:endParaRPr lang="zh-CN" altLang="en-US" dirty="0"/>
                    </a:p>
                  </a:txBody>
                  <a:tcPr/>
                </a:tc>
                <a:tc>
                  <a:txBody>
                    <a:bodyPr/>
                    <a:lstStyle/>
                    <a:p>
                      <a:r>
                        <a:rPr lang="zh-CN" altLang="en-US" dirty="0">
                          <a:effectLst/>
                          <a:latin typeface="STKaiti" charset="-122"/>
                        </a:rPr>
                        <a:t>把</a:t>
                      </a:r>
                      <a:r>
                        <a:rPr lang="en-US" altLang="zh-CN" dirty="0">
                          <a:effectLst/>
                          <a:latin typeface="SimSun" charset="-122"/>
                        </a:rPr>
                        <a:t>AX</a:t>
                      </a:r>
                      <a:r>
                        <a:rPr lang="zh-CN" altLang="en-US" dirty="0">
                          <a:effectLst/>
                          <a:latin typeface="STKaiti" charset="-122"/>
                        </a:rPr>
                        <a:t>中的</a:t>
                      </a:r>
                      <a:r>
                        <a:rPr lang="en-US" altLang="zh-CN" dirty="0">
                          <a:effectLst/>
                          <a:latin typeface="SimSun" charset="-122"/>
                        </a:rPr>
                        <a:t>16</a:t>
                      </a:r>
                      <a:r>
                        <a:rPr lang="zh-CN" altLang="en-US" dirty="0">
                          <a:effectLst/>
                          <a:latin typeface="STKaiti" charset="-122"/>
                        </a:rPr>
                        <a:t>位数扩展成</a:t>
                      </a:r>
                      <a:r>
                        <a:rPr lang="en-US" altLang="zh-CN" dirty="0">
                          <a:effectLst/>
                          <a:latin typeface="SimSun" charset="-122"/>
                        </a:rPr>
                        <a:t>EAX</a:t>
                      </a:r>
                      <a:endParaRPr lang="zh-CN" altLang="en-US" dirty="0">
                        <a:effectLst/>
                        <a:latin typeface="STKaiti" charset="-122"/>
                      </a:endParaRPr>
                    </a:p>
                  </a:txBody>
                  <a:tcPr marL="31750" marR="31750" marT="0" marB="0"/>
                </a:tc>
                <a:extLst>
                  <a:ext uri="{0D108BD9-81ED-4DB2-BD59-A6C34878D82A}">
                    <a16:rowId xmlns:a16="http://schemas.microsoft.com/office/drawing/2014/main" val="10003"/>
                  </a:ext>
                </a:extLst>
              </a:tr>
              <a:tr h="370840">
                <a:tc>
                  <a:txBody>
                    <a:bodyPr/>
                    <a:lstStyle/>
                    <a:p>
                      <a:r>
                        <a:rPr lang="en-US" altLang="zh-CN" dirty="0"/>
                        <a:t>ENTER</a:t>
                      </a:r>
                      <a:r>
                        <a:rPr lang="zh-CN" altLang="en-US" dirty="0"/>
                        <a:t> </a:t>
                      </a:r>
                      <a:r>
                        <a:rPr lang="en-US" altLang="zh-CN" dirty="0"/>
                        <a:t>SIZE,</a:t>
                      </a:r>
                      <a:r>
                        <a:rPr lang="zh-CN" altLang="en-US" dirty="0"/>
                        <a:t> </a:t>
                      </a:r>
                      <a:r>
                        <a:rPr lang="en-US" altLang="zh-CN" dirty="0"/>
                        <a:t>LV</a:t>
                      </a:r>
                      <a:endParaRPr lang="zh-CN" altLang="en-US" dirty="0"/>
                    </a:p>
                  </a:txBody>
                  <a:tcPr/>
                </a:tc>
                <a:tc>
                  <a:txBody>
                    <a:bodyPr/>
                    <a:lstStyle/>
                    <a:p>
                      <a:r>
                        <a:rPr lang="zh-CN" altLang="en-US" dirty="0">
                          <a:effectLst/>
                          <a:latin typeface="STKaiti" charset="-122"/>
                        </a:rPr>
                        <a:t>创建</a:t>
                      </a:r>
                      <a:r>
                        <a:rPr lang="en-US" altLang="zh-CN" dirty="0">
                          <a:effectLst/>
                          <a:latin typeface="SimSun" charset="-122"/>
                        </a:rPr>
                        <a:t>SIZE</a:t>
                      </a:r>
                      <a:r>
                        <a:rPr lang="zh-CN" altLang="en-US" dirty="0">
                          <a:effectLst/>
                          <a:latin typeface="STKaiti" charset="-122"/>
                        </a:rPr>
                        <a:t>个字节的堆栈段</a:t>
                      </a:r>
                    </a:p>
                  </a:txBody>
                  <a:tcPr marL="31750" marR="31750" marT="0" marB="0"/>
                </a:tc>
                <a:extLst>
                  <a:ext uri="{0D108BD9-81ED-4DB2-BD59-A6C34878D82A}">
                    <a16:rowId xmlns:a16="http://schemas.microsoft.com/office/drawing/2014/main" val="10004"/>
                  </a:ext>
                </a:extLst>
              </a:tr>
              <a:tr h="370840">
                <a:tc>
                  <a:txBody>
                    <a:bodyPr/>
                    <a:lstStyle/>
                    <a:p>
                      <a:r>
                        <a:rPr lang="en-US" altLang="zh-CN" dirty="0"/>
                        <a:t>LEAVE</a:t>
                      </a:r>
                      <a:endParaRPr lang="zh-CN" altLang="en-US" dirty="0"/>
                    </a:p>
                  </a:txBody>
                  <a:tcPr/>
                </a:tc>
                <a:tc>
                  <a:txBody>
                    <a:bodyPr/>
                    <a:lstStyle/>
                    <a:p>
                      <a:r>
                        <a:rPr lang="zh-CN" altLang="en-US" dirty="0">
                          <a:effectLst/>
                          <a:latin typeface="STKaiti" charset="-122"/>
                        </a:rPr>
                        <a:t>撤销</a:t>
                      </a:r>
                      <a:r>
                        <a:rPr lang="en-US" altLang="zh-CN" dirty="0">
                          <a:effectLst/>
                          <a:latin typeface="SimSun" charset="-122"/>
                        </a:rPr>
                        <a:t>ENTER</a:t>
                      </a:r>
                      <a:r>
                        <a:rPr lang="zh-CN" altLang="en-US" dirty="0">
                          <a:effectLst/>
                          <a:latin typeface="STKaiti" charset="-122"/>
                        </a:rPr>
                        <a:t>创建的堆栈段</a:t>
                      </a:r>
                    </a:p>
                  </a:txBody>
                  <a:tcPr marL="31750" marR="31750" marT="0" marB="0"/>
                </a:tc>
                <a:extLst>
                  <a:ext uri="{0D108BD9-81ED-4DB2-BD59-A6C34878D82A}">
                    <a16:rowId xmlns:a16="http://schemas.microsoft.com/office/drawing/2014/main" val="10005"/>
                  </a:ext>
                </a:extLst>
              </a:tr>
              <a:tr h="370840">
                <a:tc>
                  <a:txBody>
                    <a:bodyPr/>
                    <a:lstStyle/>
                    <a:p>
                      <a:r>
                        <a:rPr lang="en-US" altLang="zh-CN" dirty="0"/>
                        <a:t>NOP</a:t>
                      </a:r>
                      <a:endParaRPr lang="zh-CN" altLang="en-US" dirty="0"/>
                    </a:p>
                  </a:txBody>
                  <a:tcPr/>
                </a:tc>
                <a:tc>
                  <a:txBody>
                    <a:bodyPr/>
                    <a:lstStyle/>
                    <a:p>
                      <a:r>
                        <a:rPr lang="en-US" dirty="0">
                          <a:effectLst/>
                          <a:latin typeface="STKaiti" charset="-122"/>
                        </a:rPr>
                        <a:t>空操作</a:t>
                      </a:r>
                    </a:p>
                  </a:txBody>
                  <a:tcPr marL="31750" marR="31750" marT="0" marB="0"/>
                </a:tc>
                <a:extLst>
                  <a:ext uri="{0D108BD9-81ED-4DB2-BD59-A6C34878D82A}">
                    <a16:rowId xmlns:a16="http://schemas.microsoft.com/office/drawing/2014/main" val="10006"/>
                  </a:ext>
                </a:extLst>
              </a:tr>
              <a:tr h="370840">
                <a:tc>
                  <a:txBody>
                    <a:bodyPr/>
                    <a:lstStyle/>
                    <a:p>
                      <a:r>
                        <a:rPr lang="en-US" altLang="zh-CN" dirty="0"/>
                        <a:t>HLT</a:t>
                      </a:r>
                      <a:endParaRPr lang="zh-CN" altLang="en-US" dirty="0"/>
                    </a:p>
                  </a:txBody>
                  <a:tcPr/>
                </a:tc>
                <a:tc>
                  <a:txBody>
                    <a:bodyPr/>
                    <a:lstStyle/>
                    <a:p>
                      <a:r>
                        <a:rPr lang="zh-CN" altLang="en-US" dirty="0">
                          <a:effectLst/>
                          <a:latin typeface="STKaiti" charset="-122"/>
                        </a:rPr>
                        <a:t>停机指令</a:t>
                      </a:r>
                    </a:p>
                  </a:txBody>
                  <a:tcPr marL="31750" marR="31750" marT="0" marB="0"/>
                </a:tc>
                <a:extLst>
                  <a:ext uri="{0D108BD9-81ED-4DB2-BD59-A6C34878D82A}">
                    <a16:rowId xmlns:a16="http://schemas.microsoft.com/office/drawing/2014/main" val="10007"/>
                  </a:ext>
                </a:extLst>
              </a:tr>
              <a:tr h="370840">
                <a:tc>
                  <a:txBody>
                    <a:bodyPr/>
                    <a:lstStyle/>
                    <a:p>
                      <a:r>
                        <a:rPr lang="en-US" altLang="zh-CN" dirty="0"/>
                        <a:t>IN</a:t>
                      </a:r>
                      <a:r>
                        <a:rPr lang="zh-CN" altLang="en-US" dirty="0"/>
                        <a:t> </a:t>
                      </a:r>
                      <a:r>
                        <a:rPr lang="en-US" altLang="zh-CN" dirty="0"/>
                        <a:t>AL,</a:t>
                      </a:r>
                      <a:r>
                        <a:rPr lang="zh-CN" altLang="en-US" dirty="0"/>
                        <a:t> </a:t>
                      </a:r>
                      <a:r>
                        <a:rPr lang="en-US" altLang="zh-CN" dirty="0"/>
                        <a:t>PORT</a:t>
                      </a:r>
                      <a:endParaRPr lang="zh-CN" altLang="en-US" dirty="0"/>
                    </a:p>
                  </a:txBody>
                  <a:tcPr/>
                </a:tc>
                <a:tc>
                  <a:txBody>
                    <a:bodyPr/>
                    <a:lstStyle/>
                    <a:p>
                      <a:r>
                        <a:rPr lang="zh-CN" altLang="en-US" dirty="0">
                          <a:effectLst/>
                          <a:latin typeface="STKaiti" charset="-122"/>
                        </a:rPr>
                        <a:t>从</a:t>
                      </a:r>
                      <a:r>
                        <a:rPr lang="en-US" altLang="zh-CN" dirty="0">
                          <a:effectLst/>
                          <a:latin typeface="SimSun" charset="-122"/>
                        </a:rPr>
                        <a:t>PORT</a:t>
                      </a:r>
                      <a:r>
                        <a:rPr lang="zh-CN" altLang="en-US" dirty="0">
                          <a:effectLst/>
                          <a:latin typeface="STKaiti" charset="-122"/>
                        </a:rPr>
                        <a:t>端口向</a:t>
                      </a:r>
                      <a:r>
                        <a:rPr lang="en-US" altLang="zh-CN" dirty="0">
                          <a:effectLst/>
                          <a:latin typeface="SimSun" charset="-122"/>
                        </a:rPr>
                        <a:t>AL</a:t>
                      </a:r>
                      <a:r>
                        <a:rPr lang="zh-CN" altLang="en-US" dirty="0">
                          <a:effectLst/>
                          <a:latin typeface="STKaiti" charset="-122"/>
                        </a:rPr>
                        <a:t>输入一个字节</a:t>
                      </a:r>
                    </a:p>
                  </a:txBody>
                  <a:tcPr marL="31750" marR="31750" marT="0" marB="0"/>
                </a:tc>
                <a:extLst>
                  <a:ext uri="{0D108BD9-81ED-4DB2-BD59-A6C34878D82A}">
                    <a16:rowId xmlns:a16="http://schemas.microsoft.com/office/drawing/2014/main" val="10008"/>
                  </a:ext>
                </a:extLst>
              </a:tr>
              <a:tr h="370840">
                <a:tc>
                  <a:txBody>
                    <a:bodyPr/>
                    <a:lstStyle/>
                    <a:p>
                      <a:r>
                        <a:rPr lang="en-US" altLang="zh-CN" dirty="0"/>
                        <a:t>OUT</a:t>
                      </a:r>
                      <a:r>
                        <a:rPr lang="zh-CN" altLang="en-US" dirty="0"/>
                        <a:t> </a:t>
                      </a:r>
                      <a:r>
                        <a:rPr lang="en-US" altLang="zh-CN" dirty="0"/>
                        <a:t>PORT,</a:t>
                      </a:r>
                      <a:r>
                        <a:rPr lang="zh-CN" altLang="en-US" baseline="0" dirty="0"/>
                        <a:t> </a:t>
                      </a:r>
                      <a:r>
                        <a:rPr lang="en-US" altLang="zh-CN" baseline="0" dirty="0"/>
                        <a:t>AL</a:t>
                      </a:r>
                      <a:endParaRPr lang="zh-CN" altLang="en-US" dirty="0"/>
                    </a:p>
                  </a:txBody>
                  <a:tcPr/>
                </a:tc>
                <a:tc>
                  <a:txBody>
                    <a:bodyPr/>
                    <a:lstStyle/>
                    <a:p>
                      <a:r>
                        <a:rPr lang="zh-CN" altLang="en-US" dirty="0">
                          <a:effectLst/>
                          <a:latin typeface="STKaiti" charset="-122"/>
                        </a:rPr>
                        <a:t>从</a:t>
                      </a:r>
                      <a:r>
                        <a:rPr lang="en-US" altLang="zh-CN" dirty="0">
                          <a:effectLst/>
                          <a:latin typeface="SimSun" charset="-122"/>
                        </a:rPr>
                        <a:t>AL</a:t>
                      </a:r>
                      <a:r>
                        <a:rPr lang="zh-CN" altLang="en-US" dirty="0">
                          <a:effectLst/>
                          <a:latin typeface="STKaiti" charset="-122"/>
                        </a:rPr>
                        <a:t>向</a:t>
                      </a:r>
                      <a:r>
                        <a:rPr lang="en-US" altLang="zh-CN" dirty="0">
                          <a:effectLst/>
                          <a:latin typeface="SimSun" charset="-122"/>
                        </a:rPr>
                        <a:t>PORT</a:t>
                      </a:r>
                      <a:r>
                        <a:rPr lang="zh-CN" altLang="en-US" dirty="0">
                          <a:effectLst/>
                          <a:latin typeface="STKaiti" charset="-122"/>
                        </a:rPr>
                        <a:t>端口输出一个字节</a:t>
                      </a:r>
                    </a:p>
                  </a:txBody>
                  <a:tcPr marL="31750" marR="31750" marT="0" marB="0"/>
                </a:tc>
                <a:extLst>
                  <a:ext uri="{0D108BD9-81ED-4DB2-BD59-A6C34878D82A}">
                    <a16:rowId xmlns:a16="http://schemas.microsoft.com/office/drawing/2014/main" val="10009"/>
                  </a:ext>
                </a:extLst>
              </a:tr>
              <a:tr h="370840">
                <a:tc>
                  <a:txBody>
                    <a:bodyPr/>
                    <a:lstStyle/>
                    <a:p>
                      <a:r>
                        <a:rPr lang="en-US" altLang="zh-CN" dirty="0"/>
                        <a:t>WAIT</a:t>
                      </a:r>
                      <a:endParaRPr lang="zh-CN" altLang="en-US" dirty="0"/>
                    </a:p>
                  </a:txBody>
                  <a:tcPr/>
                </a:tc>
                <a:tc>
                  <a:txBody>
                    <a:bodyPr/>
                    <a:lstStyle/>
                    <a:p>
                      <a:r>
                        <a:rPr lang="zh-CN" altLang="en-US" dirty="0">
                          <a:effectLst/>
                          <a:latin typeface="STKaiti" charset="-122"/>
                        </a:rPr>
                        <a:t>等待中断</a:t>
                      </a:r>
                    </a:p>
                  </a:txBody>
                  <a:tcPr marL="31750" marR="31750" marT="0" marB="0"/>
                </a:tc>
                <a:extLst>
                  <a:ext uri="{0D108BD9-81ED-4DB2-BD59-A6C34878D82A}">
                    <a16:rowId xmlns:a16="http://schemas.microsoft.com/office/drawing/2014/main" val="10010"/>
                  </a:ext>
                </a:extLst>
              </a:tr>
            </a:tbl>
          </a:graphicData>
        </a:graphic>
      </p:graphicFrame>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51</a:t>
            </a:fld>
            <a:endParaRPr lang="zh-CN" altLang="en-US">
              <a:solidFill>
                <a:srgbClr val="1F497D"/>
              </a:solidFill>
            </a:endParaRPr>
          </a:p>
        </p:txBody>
      </p:sp>
    </p:spTree>
    <p:extLst>
      <p:ext uri="{BB962C8B-B14F-4D97-AF65-F5344CB8AC3E}">
        <p14:creationId xmlns:p14="http://schemas.microsoft.com/office/powerpoint/2010/main" val="42731932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x86</a:t>
            </a:r>
            <a:r>
              <a:rPr kumimoji="1" lang="zh-CN" altLang="en-US" dirty="0"/>
              <a:t>指令系统特点</a:t>
            </a:r>
          </a:p>
        </p:txBody>
      </p:sp>
      <p:sp>
        <p:nvSpPr>
          <p:cNvPr id="3" name="Content Placeholder 2"/>
          <p:cNvSpPr>
            <a:spLocks noGrp="1"/>
          </p:cNvSpPr>
          <p:nvPr>
            <p:ph idx="1"/>
          </p:nvPr>
        </p:nvSpPr>
        <p:spPr/>
        <p:txBody>
          <a:bodyPr/>
          <a:lstStyle/>
          <a:p>
            <a:r>
              <a:rPr lang="zh-CN" altLang="en-US" dirty="0"/>
              <a:t>指令格式复杂</a:t>
            </a:r>
          </a:p>
          <a:p>
            <a:r>
              <a:rPr lang="zh-CN" altLang="en-US" dirty="0"/>
              <a:t>寻址方式多样</a:t>
            </a:r>
          </a:p>
          <a:p>
            <a:r>
              <a:rPr lang="zh-CN" altLang="en-US" dirty="0"/>
              <a:t>通用寄存器较少</a:t>
            </a:r>
          </a:p>
          <a:p>
            <a:r>
              <a:rPr lang="zh-CN" altLang="en-US" dirty="0"/>
              <a:t>兼容直到</a:t>
            </a:r>
            <a:r>
              <a:rPr lang="en-US" altLang="zh-CN" dirty="0"/>
              <a:t>8086</a:t>
            </a:r>
          </a:p>
          <a:p>
            <a:r>
              <a:rPr lang="zh-CN" altLang="en-US" dirty="0"/>
              <a:t>编译系统复杂</a:t>
            </a:r>
          </a:p>
          <a:p>
            <a:r>
              <a:rPr lang="zh-CN" altLang="en-US" dirty="0"/>
              <a:t>指令流水实现复杂</a:t>
            </a:r>
          </a:p>
          <a:p>
            <a:r>
              <a:rPr lang="zh-CN" altLang="en-US" dirty="0"/>
              <a:t>典型</a:t>
            </a:r>
            <a:r>
              <a:rPr lang="en-US" altLang="zh-CN" dirty="0"/>
              <a:t>CISC </a:t>
            </a:r>
            <a:r>
              <a:rPr lang="zh-CN" altLang="en-US" dirty="0"/>
              <a:t>指令集</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52</a:t>
            </a:fld>
            <a:endParaRPr lang="zh-CN" altLang="en-US">
              <a:solidFill>
                <a:srgbClr val="1F497D"/>
              </a:solidFill>
            </a:endParaRPr>
          </a:p>
        </p:txBody>
      </p:sp>
    </p:spTree>
    <p:extLst>
      <p:ext uri="{BB962C8B-B14F-4D97-AF65-F5344CB8AC3E}">
        <p14:creationId xmlns:p14="http://schemas.microsoft.com/office/powerpoint/2010/main" val="20140081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315E5-A022-7142-A1FC-DD0C7EC6F594}"/>
              </a:ext>
            </a:extLst>
          </p:cNvPr>
          <p:cNvSpPr>
            <a:spLocks noGrp="1"/>
          </p:cNvSpPr>
          <p:nvPr>
            <p:ph type="title"/>
          </p:nvPr>
        </p:nvSpPr>
        <p:spPr/>
        <p:txBody>
          <a:bodyPr/>
          <a:lstStyle/>
          <a:p>
            <a:r>
              <a:rPr lang="zh-CN" altLang="en-US" dirty="0"/>
              <a:t>现代</a:t>
            </a:r>
            <a:r>
              <a:rPr lang="en-US" altLang="zh-CN" dirty="0"/>
              <a:t>x86</a:t>
            </a:r>
            <a:r>
              <a:rPr lang="zh-CN" altLang="en-US" dirty="0"/>
              <a:t>指令系统</a:t>
            </a:r>
            <a:endParaRPr lang="en-US" dirty="0"/>
          </a:p>
        </p:txBody>
      </p:sp>
      <p:sp>
        <p:nvSpPr>
          <p:cNvPr id="3" name="Content Placeholder 2">
            <a:extLst>
              <a:ext uri="{FF2B5EF4-FFF2-40B4-BE49-F238E27FC236}">
                <a16:creationId xmlns:a16="http://schemas.microsoft.com/office/drawing/2014/main" id="{88B12849-0FFE-D448-8F6F-0FE77D374794}"/>
              </a:ext>
            </a:extLst>
          </p:cNvPr>
          <p:cNvSpPr>
            <a:spLocks noGrp="1"/>
          </p:cNvSpPr>
          <p:nvPr>
            <p:ph idx="1"/>
          </p:nvPr>
        </p:nvSpPr>
        <p:spPr/>
        <p:txBody>
          <a:bodyPr/>
          <a:lstStyle/>
          <a:p>
            <a:r>
              <a:rPr lang="zh-CN" altLang="en-US" dirty="0"/>
              <a:t>系统的运行模式</a:t>
            </a:r>
            <a:endParaRPr lang="en-US" altLang="zh-CN" dirty="0"/>
          </a:p>
          <a:p>
            <a:pPr lvl="1"/>
            <a:r>
              <a:rPr lang="zh-CN" altLang="en-US" dirty="0"/>
              <a:t>实模式，兼容</a:t>
            </a:r>
            <a:r>
              <a:rPr lang="en-US" altLang="zh-CN" dirty="0"/>
              <a:t>16</a:t>
            </a:r>
            <a:r>
              <a:rPr lang="zh-CN" altLang="en-US" dirty="0"/>
              <a:t>位的物理地址模式</a:t>
            </a:r>
            <a:endParaRPr lang="en-US" altLang="zh-CN" dirty="0"/>
          </a:p>
          <a:p>
            <a:pPr lvl="1"/>
            <a:r>
              <a:rPr lang="en-US" altLang="zh-CN" dirty="0"/>
              <a:t>32</a:t>
            </a:r>
            <a:r>
              <a:rPr lang="zh-CN" altLang="en-US" dirty="0"/>
              <a:t>位保护模式，分页分段模式（地址扩展模式）</a:t>
            </a:r>
            <a:endParaRPr lang="en-US" altLang="zh-CN" dirty="0"/>
          </a:p>
          <a:p>
            <a:pPr lvl="1"/>
            <a:r>
              <a:rPr lang="en-US" altLang="zh-CN" dirty="0"/>
              <a:t>64</a:t>
            </a:r>
            <a:r>
              <a:rPr lang="zh-CN" altLang="en-US" dirty="0"/>
              <a:t>位平坦模式，分段模式禁止</a:t>
            </a:r>
            <a:endParaRPr lang="en-US" altLang="zh-CN" dirty="0"/>
          </a:p>
          <a:p>
            <a:pPr lvl="1"/>
            <a:r>
              <a:rPr lang="en-US" altLang="zh-CN" dirty="0"/>
              <a:t>SMM</a:t>
            </a:r>
            <a:r>
              <a:rPr lang="zh-CN" altLang="en-US" dirty="0"/>
              <a:t>模式（用以处理紧急情况）</a:t>
            </a:r>
            <a:endParaRPr lang="en-US" altLang="zh-CN" dirty="0"/>
          </a:p>
          <a:p>
            <a:pPr lvl="1"/>
            <a:r>
              <a:rPr lang="zh-CN" altLang="en-US" dirty="0"/>
              <a:t>虚拟机模式</a:t>
            </a:r>
            <a:endParaRPr lang="en-US" altLang="zh-CN" dirty="0"/>
          </a:p>
          <a:p>
            <a:pPr lvl="1"/>
            <a:r>
              <a:rPr lang="en-US" altLang="zh-CN" dirty="0"/>
              <a:t>SGX</a:t>
            </a:r>
            <a:r>
              <a:rPr lang="zh-CN" altLang="en-US" dirty="0"/>
              <a:t>兼容运行环境</a:t>
            </a:r>
            <a:endParaRPr lang="en-US" altLang="zh-CN" dirty="0"/>
          </a:p>
          <a:p>
            <a:r>
              <a:rPr lang="zh-CN" altLang="en-US" dirty="0"/>
              <a:t>系统的指令</a:t>
            </a:r>
            <a:endParaRPr lang="en-US" altLang="zh-CN" dirty="0"/>
          </a:p>
          <a:p>
            <a:pPr lvl="1"/>
            <a:r>
              <a:rPr lang="zh-CN" altLang="en-US" dirty="0"/>
              <a:t>应用程序指令，</a:t>
            </a:r>
            <a:r>
              <a:rPr lang="en-US" altLang="zh-CN" dirty="0"/>
              <a:t>SIMD</a:t>
            </a:r>
            <a:r>
              <a:rPr lang="zh-CN" altLang="en-US" dirty="0"/>
              <a:t>指令</a:t>
            </a:r>
            <a:endParaRPr lang="en-US" altLang="zh-CN" dirty="0"/>
          </a:p>
          <a:p>
            <a:pPr lvl="1"/>
            <a:r>
              <a:rPr lang="zh-CN" altLang="en-US" dirty="0"/>
              <a:t>模式相关指令</a:t>
            </a:r>
            <a:endParaRPr lang="en-US" altLang="zh-CN" dirty="0"/>
          </a:p>
          <a:p>
            <a:pPr lvl="1"/>
            <a:r>
              <a:rPr lang="zh-CN" altLang="en-US" dirty="0"/>
              <a:t>内存相关指令</a:t>
            </a:r>
            <a:endParaRPr lang="en-US" altLang="zh-CN" dirty="0"/>
          </a:p>
          <a:p>
            <a:pPr lvl="1"/>
            <a:r>
              <a:rPr lang="en-US" altLang="zh-CN" dirty="0"/>
              <a:t>IO</a:t>
            </a:r>
            <a:r>
              <a:rPr lang="zh-CN" altLang="en-US" dirty="0"/>
              <a:t>相关指令</a:t>
            </a:r>
            <a:endParaRPr lang="en-US" altLang="zh-CN" dirty="0"/>
          </a:p>
        </p:txBody>
      </p:sp>
      <p:sp>
        <p:nvSpPr>
          <p:cNvPr id="4" name="Slide Number Placeholder 3">
            <a:extLst>
              <a:ext uri="{FF2B5EF4-FFF2-40B4-BE49-F238E27FC236}">
                <a16:creationId xmlns:a16="http://schemas.microsoft.com/office/drawing/2014/main" id="{59CAD688-2D5F-3040-8381-1D23538F247E}"/>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53</a:t>
            </a:fld>
            <a:endParaRPr lang="zh-CN" altLang="en-US">
              <a:solidFill>
                <a:srgbClr val="1F497D"/>
              </a:solidFill>
            </a:endParaRPr>
          </a:p>
        </p:txBody>
      </p:sp>
    </p:spTree>
    <p:extLst>
      <p:ext uri="{BB962C8B-B14F-4D97-AF65-F5344CB8AC3E}">
        <p14:creationId xmlns:p14="http://schemas.microsoft.com/office/powerpoint/2010/main" val="24963164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719E4-84AE-5944-81F7-4B57D7738770}"/>
              </a:ext>
            </a:extLst>
          </p:cNvPr>
          <p:cNvSpPr>
            <a:spLocks noGrp="1"/>
          </p:cNvSpPr>
          <p:nvPr>
            <p:ph type="title"/>
          </p:nvPr>
        </p:nvSpPr>
        <p:spPr/>
        <p:txBody>
          <a:bodyPr/>
          <a:lstStyle/>
          <a:p>
            <a:r>
              <a:rPr lang="zh-CN" altLang="en-US" dirty="0"/>
              <a:t>系统的运行模式</a:t>
            </a:r>
            <a:endParaRPr lang="en-US" dirty="0"/>
          </a:p>
        </p:txBody>
      </p:sp>
      <p:sp>
        <p:nvSpPr>
          <p:cNvPr id="3" name="Content Placeholder 2">
            <a:extLst>
              <a:ext uri="{FF2B5EF4-FFF2-40B4-BE49-F238E27FC236}">
                <a16:creationId xmlns:a16="http://schemas.microsoft.com/office/drawing/2014/main" id="{11DFA31C-0A09-2C4E-A145-205F6BAAE118}"/>
              </a:ext>
            </a:extLst>
          </p:cNvPr>
          <p:cNvSpPr>
            <a:spLocks noGrp="1"/>
          </p:cNvSpPr>
          <p:nvPr>
            <p:ph idx="1"/>
          </p:nvPr>
        </p:nvSpPr>
        <p:spPr/>
        <p:txBody>
          <a:bodyPr/>
          <a:lstStyle/>
          <a:p>
            <a:r>
              <a:rPr lang="zh-CN" altLang="en-US" dirty="0"/>
              <a:t>决定当前处理器的运行的系统上下文，对相同的指令可能有不同的解释，使用不同的物理资源</a:t>
            </a:r>
            <a:endParaRPr lang="en-US" altLang="zh-CN" dirty="0"/>
          </a:p>
          <a:p>
            <a:pPr lvl="1"/>
            <a:r>
              <a:rPr lang="zh-CN" altLang="en-US" dirty="0"/>
              <a:t>运行在实模式：直接访问物理地址，只能用</a:t>
            </a:r>
            <a:r>
              <a:rPr lang="en-US" altLang="zh-CN" dirty="0"/>
              <a:t>16</a:t>
            </a:r>
            <a:r>
              <a:rPr lang="zh-CN" altLang="en-US" dirty="0"/>
              <a:t>位地址模式</a:t>
            </a:r>
            <a:endParaRPr lang="en-US" altLang="zh-CN" dirty="0"/>
          </a:p>
          <a:p>
            <a:pPr lvl="1"/>
            <a:r>
              <a:rPr lang="zh-CN" altLang="en-US" dirty="0"/>
              <a:t>运行在保护模式：必须通过段页式转换，才能访问物理地址</a:t>
            </a:r>
            <a:endParaRPr lang="en-US" altLang="zh-CN" dirty="0"/>
          </a:p>
          <a:p>
            <a:pPr lvl="1"/>
            <a:r>
              <a:rPr lang="zh-CN" altLang="en-US" dirty="0"/>
              <a:t>运行在虚拟机模式：经过两层的地址转换，才能访问物理地址</a:t>
            </a:r>
            <a:endParaRPr lang="en-US" dirty="0"/>
          </a:p>
        </p:txBody>
      </p:sp>
      <p:sp>
        <p:nvSpPr>
          <p:cNvPr id="4" name="Slide Number Placeholder 3">
            <a:extLst>
              <a:ext uri="{FF2B5EF4-FFF2-40B4-BE49-F238E27FC236}">
                <a16:creationId xmlns:a16="http://schemas.microsoft.com/office/drawing/2014/main" id="{561A8443-C751-2947-8160-E139FA588281}"/>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54</a:t>
            </a:fld>
            <a:endParaRPr lang="zh-CN" altLang="en-US">
              <a:solidFill>
                <a:srgbClr val="1F497D"/>
              </a:solidFill>
            </a:endParaRPr>
          </a:p>
        </p:txBody>
      </p:sp>
    </p:spTree>
    <p:extLst>
      <p:ext uri="{BB962C8B-B14F-4D97-AF65-F5344CB8AC3E}">
        <p14:creationId xmlns:p14="http://schemas.microsoft.com/office/powerpoint/2010/main" val="27229754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E1FF3-0933-5E48-BDA0-D07E4DA22A16}"/>
              </a:ext>
            </a:extLst>
          </p:cNvPr>
          <p:cNvSpPr>
            <a:spLocks noGrp="1"/>
          </p:cNvSpPr>
          <p:nvPr>
            <p:ph type="title"/>
          </p:nvPr>
        </p:nvSpPr>
        <p:spPr/>
        <p:txBody>
          <a:bodyPr/>
          <a:lstStyle/>
          <a:p>
            <a:r>
              <a:rPr kumimoji="1" lang="zh-CN" altLang="en-US" dirty="0"/>
              <a:t>不同的</a:t>
            </a:r>
            <a:r>
              <a:rPr kumimoji="1" lang="en-US" altLang="zh-CN" dirty="0"/>
              <a:t>x86</a:t>
            </a:r>
            <a:r>
              <a:rPr kumimoji="1" lang="zh-CN" altLang="en-US" dirty="0"/>
              <a:t>指令类别</a:t>
            </a:r>
          </a:p>
        </p:txBody>
      </p:sp>
      <p:sp>
        <p:nvSpPr>
          <p:cNvPr id="3" name="内容占位符 2">
            <a:extLst>
              <a:ext uri="{FF2B5EF4-FFF2-40B4-BE49-F238E27FC236}">
                <a16:creationId xmlns:a16="http://schemas.microsoft.com/office/drawing/2014/main" id="{F4B85A1F-4D6B-3545-BA5F-2BD3D1F9DE57}"/>
              </a:ext>
            </a:extLst>
          </p:cNvPr>
          <p:cNvSpPr>
            <a:spLocks noGrp="1"/>
          </p:cNvSpPr>
          <p:nvPr>
            <p:ph idx="1"/>
          </p:nvPr>
        </p:nvSpPr>
        <p:spPr/>
        <p:txBody>
          <a:bodyPr/>
          <a:lstStyle/>
          <a:p>
            <a:r>
              <a:rPr kumimoji="1" lang="en-US" altLang="zh-CN" dirty="0"/>
              <a:t>General</a:t>
            </a:r>
            <a:r>
              <a:rPr kumimoji="1" lang="zh-CN" altLang="en-US" dirty="0"/>
              <a:t> </a:t>
            </a:r>
            <a:r>
              <a:rPr kumimoji="1" lang="en-US" altLang="zh-CN" dirty="0"/>
              <a:t>Purpose</a:t>
            </a:r>
            <a:r>
              <a:rPr kumimoji="1" lang="zh-CN" altLang="en-US" dirty="0"/>
              <a:t> </a:t>
            </a:r>
            <a:r>
              <a:rPr kumimoji="1" lang="en-US" altLang="zh-CN" dirty="0"/>
              <a:t>Instructions:</a:t>
            </a:r>
            <a:r>
              <a:rPr kumimoji="1" lang="zh-CN" altLang="en-US" dirty="0"/>
              <a:t>算术指令，</a:t>
            </a:r>
            <a:r>
              <a:rPr kumimoji="1" lang="en-US" altLang="zh-CN" dirty="0"/>
              <a:t>IO</a:t>
            </a:r>
            <a:r>
              <a:rPr kumimoji="1" lang="zh-CN" altLang="en-US" dirty="0"/>
              <a:t>指令，跳转分支指令</a:t>
            </a:r>
            <a:endParaRPr kumimoji="1" lang="en-US" altLang="zh-CN" dirty="0"/>
          </a:p>
          <a:p>
            <a:r>
              <a:rPr kumimoji="1" lang="zh-CN" altLang="en-US" dirty="0"/>
              <a:t>系统级指令</a:t>
            </a:r>
            <a:endParaRPr kumimoji="1" lang="en-US" altLang="zh-CN" dirty="0"/>
          </a:p>
          <a:p>
            <a:r>
              <a:rPr kumimoji="1" lang="en-US" altLang="zh-CN" dirty="0"/>
              <a:t>x87</a:t>
            </a:r>
            <a:r>
              <a:rPr kumimoji="1" lang="zh-CN" altLang="en-US" dirty="0"/>
              <a:t> </a:t>
            </a:r>
            <a:r>
              <a:rPr kumimoji="1" lang="en-US" altLang="zh-CN" dirty="0"/>
              <a:t>FPU</a:t>
            </a:r>
            <a:r>
              <a:rPr kumimoji="1" lang="zh-CN" altLang="en-US" dirty="0"/>
              <a:t>指令</a:t>
            </a:r>
            <a:endParaRPr kumimoji="1" lang="en-US" altLang="zh-CN" dirty="0"/>
          </a:p>
          <a:p>
            <a:r>
              <a:rPr lang="en-US" altLang="zh-CN" dirty="0"/>
              <a:t>SIMD:</a:t>
            </a:r>
            <a:r>
              <a:rPr lang="zh-CN" altLang="en-US" dirty="0"/>
              <a:t> </a:t>
            </a:r>
            <a:r>
              <a:rPr lang="en-US" altLang="zh-CN" dirty="0"/>
              <a:t>MMX,</a:t>
            </a:r>
            <a:r>
              <a:rPr lang="zh-CN" altLang="en-US" dirty="0"/>
              <a:t> </a:t>
            </a:r>
            <a:r>
              <a:rPr lang="en-US" altLang="zh-CN" dirty="0"/>
              <a:t>SSE,</a:t>
            </a:r>
            <a:r>
              <a:rPr lang="zh-CN" altLang="en-US" dirty="0"/>
              <a:t> </a:t>
            </a:r>
            <a:r>
              <a:rPr lang="en-US" altLang="zh-CN" dirty="0"/>
              <a:t>AVX</a:t>
            </a:r>
          </a:p>
          <a:p>
            <a:r>
              <a:rPr lang="zh-CN" altLang="en-US" dirty="0"/>
              <a:t>加解密指令，密码学哈希指令</a:t>
            </a:r>
            <a:endParaRPr lang="en-US" altLang="zh-CN" dirty="0"/>
          </a:p>
          <a:p>
            <a:r>
              <a:rPr lang="en-US" altLang="zh-CN" dirty="0"/>
              <a:t>TSX</a:t>
            </a:r>
            <a:r>
              <a:rPr lang="zh-CN" altLang="en-US" dirty="0"/>
              <a:t>硬件事务处理指令</a:t>
            </a:r>
            <a:endParaRPr lang="en-US" altLang="zh-CN" dirty="0"/>
          </a:p>
          <a:p>
            <a:r>
              <a:rPr lang="en-US" altLang="zh-CN" dirty="0"/>
              <a:t>VMX</a:t>
            </a:r>
            <a:r>
              <a:rPr lang="zh-CN" altLang="en-US" dirty="0"/>
              <a:t> 虚拟机扩展指令</a:t>
            </a:r>
            <a:endParaRPr lang="en-US" altLang="zh-CN" dirty="0"/>
          </a:p>
          <a:p>
            <a:r>
              <a:rPr lang="en-US" altLang="zh-CN" dirty="0"/>
              <a:t>SMX</a:t>
            </a:r>
            <a:r>
              <a:rPr lang="zh-CN" altLang="en-US" dirty="0"/>
              <a:t>安全执行扩展指令</a:t>
            </a:r>
            <a:endParaRPr lang="en-US" altLang="zh-CN" dirty="0"/>
          </a:p>
          <a:p>
            <a:r>
              <a:rPr lang="en-US" altLang="zh-CN" dirty="0"/>
              <a:t>SGX</a:t>
            </a:r>
            <a:r>
              <a:rPr lang="zh-CN" altLang="en-US" dirty="0"/>
              <a:t>用户级安全执行环境指令</a:t>
            </a:r>
            <a:endParaRPr lang="en-US" altLang="zh-CN" dirty="0"/>
          </a:p>
          <a:p>
            <a:endParaRPr lang="en-US" altLang="zh-CN" dirty="0"/>
          </a:p>
          <a:p>
            <a:endParaRPr kumimoji="1" lang="zh-CN" altLang="en-US" dirty="0"/>
          </a:p>
        </p:txBody>
      </p:sp>
      <p:sp>
        <p:nvSpPr>
          <p:cNvPr id="4" name="灯片编号占位符 3">
            <a:extLst>
              <a:ext uri="{FF2B5EF4-FFF2-40B4-BE49-F238E27FC236}">
                <a16:creationId xmlns:a16="http://schemas.microsoft.com/office/drawing/2014/main" id="{1AFA2BDE-0498-9048-B37D-311FF61ED48E}"/>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55</a:t>
            </a:fld>
            <a:endParaRPr lang="zh-CN" altLang="en-US">
              <a:solidFill>
                <a:srgbClr val="1F497D"/>
              </a:solidFill>
            </a:endParaRPr>
          </a:p>
        </p:txBody>
      </p:sp>
    </p:spTree>
    <p:extLst>
      <p:ext uri="{BB962C8B-B14F-4D97-AF65-F5344CB8AC3E}">
        <p14:creationId xmlns:p14="http://schemas.microsoft.com/office/powerpoint/2010/main" val="3689870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DC87CB-F825-194B-AA78-4438A26E8C52}"/>
              </a:ext>
            </a:extLst>
          </p:cNvPr>
          <p:cNvSpPr>
            <a:spLocks noGrp="1"/>
          </p:cNvSpPr>
          <p:nvPr>
            <p:ph type="title"/>
          </p:nvPr>
        </p:nvSpPr>
        <p:spPr/>
        <p:txBody>
          <a:bodyPr/>
          <a:lstStyle/>
          <a:p>
            <a:r>
              <a:rPr kumimoji="1" lang="en-US" altLang="zh-CN" dirty="0"/>
              <a:t>x86</a:t>
            </a:r>
            <a:r>
              <a:rPr kumimoji="1" lang="zh-CN" altLang="en-US" dirty="0"/>
              <a:t>指令举例</a:t>
            </a:r>
          </a:p>
        </p:txBody>
      </p:sp>
      <p:sp>
        <p:nvSpPr>
          <p:cNvPr id="3" name="内容占位符 2">
            <a:extLst>
              <a:ext uri="{FF2B5EF4-FFF2-40B4-BE49-F238E27FC236}">
                <a16:creationId xmlns:a16="http://schemas.microsoft.com/office/drawing/2014/main" id="{681ED80E-6D87-C44D-AE0F-00D751422E85}"/>
              </a:ext>
            </a:extLst>
          </p:cNvPr>
          <p:cNvSpPr>
            <a:spLocks noGrp="1"/>
          </p:cNvSpPr>
          <p:nvPr>
            <p:ph idx="1"/>
          </p:nvPr>
        </p:nvSpPr>
        <p:spPr/>
        <p:txBody>
          <a:bodyPr/>
          <a:lstStyle/>
          <a:p>
            <a:r>
              <a:rPr kumimoji="1" lang="zh-CN" altLang="en-US" dirty="0"/>
              <a:t>短的指令：</a:t>
            </a:r>
            <a:r>
              <a:rPr kumimoji="1" lang="en-US" altLang="zh-CN" dirty="0" err="1"/>
              <a:t>int</a:t>
            </a:r>
            <a:r>
              <a:rPr kumimoji="1" lang="zh-CN" altLang="en-US" dirty="0"/>
              <a:t> </a:t>
            </a:r>
            <a:r>
              <a:rPr kumimoji="1" lang="en-US" altLang="zh-CN" dirty="0"/>
              <a:t>3</a:t>
            </a:r>
            <a:r>
              <a:rPr kumimoji="1" lang="zh-CN" altLang="en-US" dirty="0"/>
              <a:t>，指令码为</a:t>
            </a:r>
            <a:r>
              <a:rPr kumimoji="1" lang="en-US" altLang="zh-CN" dirty="0"/>
              <a:t>0xcc</a:t>
            </a:r>
          </a:p>
          <a:p>
            <a:r>
              <a:rPr lang="en-US" altLang="zh-CN" dirty="0"/>
              <a:t>The maximum length of an Intel 64 and IA-32 instruction remains 15 bytes.(</a:t>
            </a:r>
            <a:r>
              <a:rPr lang="zh-CN" altLang="en-US" dirty="0"/>
              <a:t> </a:t>
            </a:r>
            <a:r>
              <a:rPr lang="en-US" altLang="zh-CN" dirty="0"/>
              <a:t>from</a:t>
            </a:r>
            <a:r>
              <a:rPr lang="zh-CN" altLang="en-US" dirty="0"/>
              <a:t> </a:t>
            </a:r>
            <a:r>
              <a:rPr lang="en-US" altLang="zh-CN" dirty="0"/>
              <a:t>the</a:t>
            </a:r>
            <a:r>
              <a:rPr lang="zh-CN" altLang="en-US" dirty="0"/>
              <a:t> </a:t>
            </a:r>
            <a:r>
              <a:rPr lang="en-US" altLang="zh-CN" dirty="0"/>
              <a:t>manual)</a:t>
            </a:r>
          </a:p>
          <a:p>
            <a:r>
              <a:rPr kumimoji="1" lang="en-US" altLang="zh-CN" dirty="0"/>
              <a:t>AVX</a:t>
            </a:r>
            <a:r>
              <a:rPr kumimoji="1" lang="zh-CN" altLang="en-US" dirty="0"/>
              <a:t>指令可以到这个长度，超过这个长度会抛出非法指令异常</a:t>
            </a:r>
            <a:endParaRPr kumimoji="1" lang="en-US" altLang="zh-CN" dirty="0"/>
          </a:p>
          <a:p>
            <a:r>
              <a:rPr kumimoji="1" lang="zh-CN" altLang="en-US" dirty="0"/>
              <a:t>按照不同的方法，统计结果不一样，粗的有</a:t>
            </a:r>
            <a:r>
              <a:rPr kumimoji="1" lang="en-US" altLang="zh-CN" dirty="0"/>
              <a:t>1000</a:t>
            </a:r>
            <a:r>
              <a:rPr kumimoji="1" lang="zh-CN" altLang="en-US" dirty="0"/>
              <a:t>条左右，特别细致的话会有</a:t>
            </a:r>
            <a:r>
              <a:rPr kumimoji="1" lang="en-US" altLang="zh-CN" dirty="0"/>
              <a:t>3000</a:t>
            </a:r>
            <a:r>
              <a:rPr kumimoji="1" lang="zh-CN" altLang="en-US" dirty="0"/>
              <a:t>条左右指令</a:t>
            </a:r>
            <a:endParaRPr kumimoji="1" lang="en-US" altLang="zh-CN" dirty="0"/>
          </a:p>
          <a:p>
            <a:r>
              <a:rPr lang="zh-CN" altLang="en-US" dirty="0"/>
              <a:t>最新的手册有</a:t>
            </a:r>
            <a:r>
              <a:rPr lang="en-US" altLang="zh-CN" dirty="0"/>
              <a:t>4922</a:t>
            </a:r>
            <a:r>
              <a:rPr lang="zh-CN" altLang="en-US" dirty="0"/>
              <a:t>页（指令手册加在一起）</a:t>
            </a:r>
            <a:endParaRPr lang="en-US" altLang="zh-CN" dirty="0"/>
          </a:p>
          <a:p>
            <a:r>
              <a:rPr kumimoji="1" lang="zh-CN" altLang="en-US" dirty="0"/>
              <a:t>除了指令本身外，指令所处的运行模式，寻址方式也造成了指令执行的复杂度</a:t>
            </a:r>
            <a:endParaRPr kumimoji="1" lang="en-US" altLang="zh-CN" dirty="0"/>
          </a:p>
          <a:p>
            <a:r>
              <a:rPr kumimoji="1" lang="zh-CN" altLang="en-US" dirty="0"/>
              <a:t>作为对比：</a:t>
            </a:r>
            <a:r>
              <a:rPr kumimoji="1" lang="en-US" altLang="zh-CN" dirty="0"/>
              <a:t>MIPS32</a:t>
            </a:r>
            <a:r>
              <a:rPr kumimoji="1" lang="zh-CN" altLang="en-US" dirty="0"/>
              <a:t>指令有</a:t>
            </a:r>
            <a:r>
              <a:rPr kumimoji="1" lang="en-US" altLang="zh-CN" dirty="0"/>
              <a:t>150</a:t>
            </a:r>
            <a:r>
              <a:rPr kumimoji="1" lang="zh-CN" altLang="en-US" dirty="0"/>
              <a:t>条左右</a:t>
            </a:r>
          </a:p>
        </p:txBody>
      </p:sp>
      <p:sp>
        <p:nvSpPr>
          <p:cNvPr id="4" name="灯片编号占位符 3">
            <a:extLst>
              <a:ext uri="{FF2B5EF4-FFF2-40B4-BE49-F238E27FC236}">
                <a16:creationId xmlns:a16="http://schemas.microsoft.com/office/drawing/2014/main" id="{F76A097C-95F8-6146-B686-657457CB9866}"/>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56</a:t>
            </a:fld>
            <a:endParaRPr lang="zh-CN" altLang="en-US">
              <a:solidFill>
                <a:srgbClr val="1F497D"/>
              </a:solidFill>
            </a:endParaRPr>
          </a:p>
        </p:txBody>
      </p:sp>
    </p:spTree>
    <p:extLst>
      <p:ext uri="{BB962C8B-B14F-4D97-AF65-F5344CB8AC3E}">
        <p14:creationId xmlns:p14="http://schemas.microsoft.com/office/powerpoint/2010/main" val="28985488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小结</a:t>
            </a:r>
          </a:p>
        </p:txBody>
      </p:sp>
      <p:sp>
        <p:nvSpPr>
          <p:cNvPr id="3" name="Content Placeholder 2"/>
          <p:cNvSpPr>
            <a:spLocks noGrp="1"/>
          </p:cNvSpPr>
          <p:nvPr>
            <p:ph idx="1"/>
          </p:nvPr>
        </p:nvSpPr>
        <p:spPr/>
        <p:txBody>
          <a:bodyPr/>
          <a:lstStyle/>
          <a:p>
            <a:r>
              <a:rPr lang="zh-CN" altLang="en-US" sz="2400" dirty="0"/>
              <a:t>控制器的主要功能</a:t>
            </a:r>
          </a:p>
          <a:p>
            <a:pPr lvl="1"/>
            <a:r>
              <a:rPr lang="zh-CN" altLang="en-US" sz="2000" dirty="0"/>
              <a:t>正确执行指令规定的功能</a:t>
            </a:r>
          </a:p>
          <a:p>
            <a:pPr lvl="1"/>
            <a:r>
              <a:rPr lang="zh-CN" altLang="en-US" sz="2000" dirty="0"/>
              <a:t>自动、连续执行指令</a:t>
            </a:r>
          </a:p>
          <a:p>
            <a:r>
              <a:rPr lang="zh-CN" altLang="en-US" sz="2400" dirty="0"/>
              <a:t>指令系统</a:t>
            </a:r>
          </a:p>
          <a:p>
            <a:pPr lvl="1"/>
            <a:r>
              <a:rPr lang="zh-CN" altLang="en-US" sz="2000" dirty="0"/>
              <a:t>是硬件和软件的接口</a:t>
            </a:r>
          </a:p>
          <a:p>
            <a:pPr lvl="1"/>
            <a:r>
              <a:rPr lang="en-US" altLang="zh-CN" sz="2000" dirty="0"/>
              <a:t>CISC</a:t>
            </a:r>
            <a:r>
              <a:rPr lang="zh-CN" altLang="en-US" sz="2000" dirty="0"/>
              <a:t>和</a:t>
            </a:r>
            <a:r>
              <a:rPr lang="en-US" altLang="zh-CN" sz="2000" dirty="0"/>
              <a:t>RISC</a:t>
            </a:r>
          </a:p>
          <a:p>
            <a:r>
              <a:rPr lang="zh-CN" altLang="en-US" sz="2400" dirty="0"/>
              <a:t>指令格式</a:t>
            </a:r>
          </a:p>
          <a:p>
            <a:pPr lvl="1"/>
            <a:r>
              <a:rPr lang="zh-CN" altLang="en-US" sz="2000" dirty="0"/>
              <a:t>指令如何用二进制编码表示，主要是操作码和操作数地址的安排方案</a:t>
            </a:r>
          </a:p>
          <a:p>
            <a:r>
              <a:rPr lang="zh-CN" altLang="en-US" sz="2400" dirty="0"/>
              <a:t>寻址方式</a:t>
            </a:r>
          </a:p>
          <a:p>
            <a:pPr lvl="1"/>
            <a:r>
              <a:rPr lang="zh-CN" altLang="en-US" sz="2000" dirty="0"/>
              <a:t>操作数寻址方式</a:t>
            </a:r>
          </a:p>
          <a:p>
            <a:pPr lvl="1"/>
            <a:r>
              <a:rPr lang="zh-CN" altLang="en-US" sz="2000" dirty="0"/>
              <a:t>对操作系统、编译程序提供支持，方便程序员使用计算机</a:t>
            </a:r>
          </a:p>
          <a:p>
            <a:pPr lvl="1"/>
            <a:r>
              <a:rPr lang="zh-CN" altLang="en-US" sz="2000" dirty="0"/>
              <a:t>寻址方式的选择</a:t>
            </a:r>
          </a:p>
          <a:p>
            <a:endParaRPr kumimoji="1" lang="zh-CN" altLang="en-US" sz="24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57</a:t>
            </a:fld>
            <a:endParaRPr lang="zh-CN" altLang="en-US">
              <a:solidFill>
                <a:srgbClr val="1F497D"/>
              </a:solidFill>
            </a:endParaRPr>
          </a:p>
        </p:txBody>
      </p:sp>
    </p:spTree>
    <p:extLst>
      <p:ext uri="{BB962C8B-B14F-4D97-AF65-F5344CB8AC3E}">
        <p14:creationId xmlns:p14="http://schemas.microsoft.com/office/powerpoint/2010/main" val="1649019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阅读和思考</a:t>
            </a:r>
          </a:p>
        </p:txBody>
      </p:sp>
      <p:sp>
        <p:nvSpPr>
          <p:cNvPr id="3" name="Content Placeholder 2"/>
          <p:cNvSpPr>
            <a:spLocks noGrp="1"/>
          </p:cNvSpPr>
          <p:nvPr>
            <p:ph idx="1"/>
          </p:nvPr>
        </p:nvSpPr>
        <p:spPr/>
        <p:txBody>
          <a:bodyPr/>
          <a:lstStyle/>
          <a:p>
            <a:r>
              <a:rPr lang="zh-CN" altLang="en-US" dirty="0"/>
              <a:t>阅读</a:t>
            </a:r>
          </a:p>
          <a:p>
            <a:pPr lvl="1"/>
            <a:r>
              <a:rPr lang="zh-CN" altLang="en-US" dirty="0"/>
              <a:t>教材：第</a:t>
            </a:r>
            <a:r>
              <a:rPr lang="en-US" altLang="zh-CN" dirty="0"/>
              <a:t>2</a:t>
            </a:r>
            <a:r>
              <a:rPr lang="zh-CN" altLang="en-US" dirty="0"/>
              <a:t>章</a:t>
            </a:r>
          </a:p>
          <a:p>
            <a:pPr lvl="1"/>
            <a:r>
              <a:rPr lang="zh-CN" altLang="en-US" dirty="0"/>
              <a:t>计算机硬件系统实验教程：第</a:t>
            </a:r>
            <a:r>
              <a:rPr lang="en-US" altLang="zh-CN" dirty="0"/>
              <a:t>2</a:t>
            </a:r>
            <a:r>
              <a:rPr lang="zh-CN" altLang="en-US" dirty="0"/>
              <a:t>章</a:t>
            </a:r>
          </a:p>
          <a:p>
            <a:r>
              <a:rPr lang="zh-CN" altLang="en-US" dirty="0"/>
              <a:t>思考</a:t>
            </a:r>
          </a:p>
          <a:p>
            <a:pPr lvl="1"/>
            <a:r>
              <a:rPr lang="zh-CN" altLang="en-US" dirty="0"/>
              <a:t>计算机指令系统中哪些是必备指令</a:t>
            </a:r>
            <a:r>
              <a:rPr lang="en-US" altLang="zh-CN" dirty="0"/>
              <a:t>?</a:t>
            </a:r>
            <a:r>
              <a:rPr lang="zh-CN" altLang="en-US" dirty="0"/>
              <a:t>为什么</a:t>
            </a:r>
            <a:r>
              <a:rPr lang="en-US" altLang="zh-CN" dirty="0"/>
              <a:t>?</a:t>
            </a:r>
            <a:endParaRPr lang="zh-CN" altLang="en-US" dirty="0"/>
          </a:p>
          <a:p>
            <a:pPr lvl="1"/>
            <a:r>
              <a:rPr lang="zh-CN" altLang="en-US" dirty="0"/>
              <a:t>指令寻址方式有哪些</a:t>
            </a:r>
            <a:r>
              <a:rPr lang="en-US" altLang="zh-CN" dirty="0"/>
              <a:t>?</a:t>
            </a:r>
            <a:r>
              <a:rPr lang="zh-CN" altLang="en-US" dirty="0"/>
              <a:t>这些寻址方式可以在高级语言程序中找到哪些影子</a:t>
            </a:r>
            <a:r>
              <a:rPr lang="en-US" altLang="zh-CN" dirty="0"/>
              <a:t>?</a:t>
            </a:r>
            <a:endParaRPr lang="zh-CN" altLang="en-US" dirty="0"/>
          </a:p>
          <a:p>
            <a:pPr lvl="1"/>
            <a:r>
              <a:rPr lang="zh-CN" altLang="en-US" dirty="0"/>
              <a:t>分析</a:t>
            </a:r>
            <a:r>
              <a:rPr lang="en-US" altLang="zh-CN" dirty="0"/>
              <a:t>THCO MIPS</a:t>
            </a:r>
            <a:r>
              <a:rPr lang="zh-CN" altLang="en-US" dirty="0"/>
              <a:t>指令系统的在寻址方式和指令格式方面的特点。</a:t>
            </a:r>
          </a:p>
          <a:p>
            <a:pPr lvl="1"/>
            <a:r>
              <a:rPr lang="zh-CN" altLang="en-US" dirty="0"/>
              <a:t>根据</a:t>
            </a:r>
            <a:r>
              <a:rPr lang="en-US" altLang="zh-CN" dirty="0"/>
              <a:t>THCO MIPS</a:t>
            </a:r>
            <a:r>
              <a:rPr lang="zh-CN" altLang="en-US" dirty="0"/>
              <a:t>指令系统要求，确定</a:t>
            </a:r>
            <a:r>
              <a:rPr lang="en-US" altLang="zh-CN" dirty="0"/>
              <a:t>ALU</a:t>
            </a:r>
            <a:r>
              <a:rPr lang="zh-CN" altLang="en-US" dirty="0"/>
              <a:t>应具备的功能。</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58</a:t>
            </a:fld>
            <a:endParaRPr lang="zh-CN" altLang="en-US">
              <a:solidFill>
                <a:srgbClr val="1F497D"/>
              </a:solidFill>
            </a:endParaRPr>
          </a:p>
        </p:txBody>
      </p:sp>
    </p:spTree>
    <p:extLst>
      <p:ext uri="{BB962C8B-B14F-4D97-AF65-F5344CB8AC3E}">
        <p14:creationId xmlns:p14="http://schemas.microsoft.com/office/powerpoint/2010/main" val="5179959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谢谢</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5F886C-0A22-6F4D-BC08-A1674DBCDE43}" type="slidenum">
              <a:rPr lang="en-US" altLang="zh-CN" smtClean="0">
                <a:solidFill>
                  <a:srgbClr val="1F497D"/>
                </a:solidFill>
              </a:rPr>
              <a:pPr>
                <a:defRPr/>
              </a:pPr>
              <a:t>59</a:t>
            </a:fld>
            <a:endParaRPr lang="zh-CN" altLang="en-US">
              <a:solidFill>
                <a:srgbClr val="1F497D"/>
              </a:solidFill>
            </a:endParaRPr>
          </a:p>
        </p:txBody>
      </p:sp>
    </p:spTree>
    <p:extLst>
      <p:ext uri="{BB962C8B-B14F-4D97-AF65-F5344CB8AC3E}">
        <p14:creationId xmlns:p14="http://schemas.microsoft.com/office/powerpoint/2010/main" val="246637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7A9B2-850D-524A-8B2F-EA1DA363B5BA}"/>
              </a:ext>
            </a:extLst>
          </p:cNvPr>
          <p:cNvSpPr>
            <a:spLocks noGrp="1"/>
          </p:cNvSpPr>
          <p:nvPr>
            <p:ph type="title"/>
          </p:nvPr>
        </p:nvSpPr>
        <p:spPr/>
        <p:txBody>
          <a:bodyPr/>
          <a:lstStyle/>
          <a:p>
            <a:r>
              <a:rPr lang="zh-CN" altLang="en-US" dirty="0"/>
              <a:t>一个极为精简的指令集</a:t>
            </a:r>
            <a:endParaRPr lang="en-US" dirty="0"/>
          </a:p>
        </p:txBody>
      </p:sp>
      <p:sp>
        <p:nvSpPr>
          <p:cNvPr id="3" name="Content Placeholder 2">
            <a:extLst>
              <a:ext uri="{FF2B5EF4-FFF2-40B4-BE49-F238E27FC236}">
                <a16:creationId xmlns:a16="http://schemas.microsoft.com/office/drawing/2014/main" id="{8D36D447-D6C3-8A4B-9D66-D06BC3D976B8}"/>
              </a:ext>
            </a:extLst>
          </p:cNvPr>
          <p:cNvSpPr>
            <a:spLocks noGrp="1"/>
          </p:cNvSpPr>
          <p:nvPr>
            <p:ph idx="1"/>
          </p:nvPr>
        </p:nvSpPr>
        <p:spPr/>
        <p:txBody>
          <a:bodyPr/>
          <a:lstStyle/>
          <a:p>
            <a:r>
              <a:rPr lang="zh-CN" altLang="en-US" dirty="0"/>
              <a:t>就一条指令</a:t>
            </a:r>
            <a:endParaRPr lang="en-US" altLang="zh-CN" dirty="0"/>
          </a:p>
          <a:p>
            <a:r>
              <a:rPr lang="en-US" altLang="zh-CN" dirty="0"/>
              <a:t>Subtract and branch if not equal to zero</a:t>
            </a:r>
            <a:r>
              <a:rPr lang="zh-CN" altLang="en-US" dirty="0"/>
              <a:t>（</a:t>
            </a:r>
            <a:r>
              <a:rPr lang="en-US" altLang="zh-CN" dirty="0"/>
              <a:t>SBNZ</a:t>
            </a:r>
            <a:r>
              <a:rPr lang="zh-CN" altLang="en-US" dirty="0"/>
              <a:t>）</a:t>
            </a:r>
            <a:endParaRPr lang="en-US" altLang="zh-CN" dirty="0"/>
          </a:p>
          <a:p>
            <a:r>
              <a:rPr lang="en-US" dirty="0"/>
              <a:t>SBNZ a, b, c, d</a:t>
            </a:r>
          </a:p>
          <a:p>
            <a:r>
              <a:rPr lang="en-US" dirty="0"/>
              <a:t>c = b - a; jump to instruction d if a=b</a:t>
            </a:r>
          </a:p>
        </p:txBody>
      </p:sp>
      <p:pic>
        <p:nvPicPr>
          <p:cNvPr id="5" name="Picture 4">
            <a:extLst>
              <a:ext uri="{FF2B5EF4-FFF2-40B4-BE49-F238E27FC236}">
                <a16:creationId xmlns:a16="http://schemas.microsoft.com/office/drawing/2014/main" id="{102FAFB4-FD71-D64F-A078-A64AC1AF1749}"/>
              </a:ext>
            </a:extLst>
          </p:cNvPr>
          <p:cNvPicPr>
            <a:picLocks noChangeAspect="1"/>
          </p:cNvPicPr>
          <p:nvPr/>
        </p:nvPicPr>
        <p:blipFill>
          <a:blip r:embed="rId2"/>
          <a:stretch>
            <a:fillRect/>
          </a:stretch>
        </p:blipFill>
        <p:spPr>
          <a:xfrm>
            <a:off x="1584251" y="4020704"/>
            <a:ext cx="5975498" cy="2762865"/>
          </a:xfrm>
          <a:prstGeom prst="rect">
            <a:avLst/>
          </a:prstGeom>
        </p:spPr>
      </p:pic>
    </p:spTree>
    <p:extLst>
      <p:ext uri="{BB962C8B-B14F-4D97-AF65-F5344CB8AC3E}">
        <p14:creationId xmlns:p14="http://schemas.microsoft.com/office/powerpoint/2010/main" val="1230683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计算机硬件系统功能部件</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7</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612775" y="2420888"/>
            <a:ext cx="5703441" cy="3339070"/>
          </a:xfrm>
          <a:prstGeom prst="rect">
            <a:avLst/>
          </a:prstGeom>
        </p:spPr>
      </p:pic>
      <p:sp>
        <p:nvSpPr>
          <p:cNvPr id="6" name="TextBox 5"/>
          <p:cNvSpPr txBox="1"/>
          <p:nvPr/>
        </p:nvSpPr>
        <p:spPr>
          <a:xfrm>
            <a:off x="1603375" y="1844824"/>
            <a:ext cx="1552028" cy="369332"/>
          </a:xfrm>
          <a:prstGeom prst="rect">
            <a:avLst/>
          </a:prstGeom>
          <a:noFill/>
        </p:spPr>
        <p:txBody>
          <a:bodyPr wrap="none" rtlCol="0">
            <a:spAutoFit/>
          </a:bodyPr>
          <a:lstStyle/>
          <a:p>
            <a:r>
              <a:rPr kumimoji="1" lang="zh-CN" altLang="en-US" dirty="0"/>
              <a:t>计算机的</a:t>
            </a:r>
            <a:r>
              <a:rPr kumimoji="1" lang="en-US" altLang="zh-CN" dirty="0"/>
              <a:t>CPU</a:t>
            </a:r>
            <a:endParaRPr kumimoji="1" lang="zh-CN" altLang="en-US" dirty="0"/>
          </a:p>
        </p:txBody>
      </p:sp>
      <p:sp>
        <p:nvSpPr>
          <p:cNvPr id="7" name="TextBox 6"/>
          <p:cNvSpPr txBox="1"/>
          <p:nvPr/>
        </p:nvSpPr>
        <p:spPr>
          <a:xfrm>
            <a:off x="6804248" y="2636912"/>
            <a:ext cx="1338828" cy="369332"/>
          </a:xfrm>
          <a:prstGeom prst="rect">
            <a:avLst/>
          </a:prstGeom>
          <a:noFill/>
        </p:spPr>
        <p:txBody>
          <a:bodyPr wrap="none" rtlCol="0">
            <a:spAutoFit/>
          </a:bodyPr>
          <a:lstStyle/>
          <a:p>
            <a:r>
              <a:rPr kumimoji="1" lang="zh-CN" altLang="en-US" dirty="0"/>
              <a:t>计算机主机</a:t>
            </a:r>
          </a:p>
        </p:txBody>
      </p:sp>
      <p:sp>
        <p:nvSpPr>
          <p:cNvPr id="8" name="TextBox 7"/>
          <p:cNvSpPr txBox="1"/>
          <p:nvPr/>
        </p:nvSpPr>
        <p:spPr>
          <a:xfrm>
            <a:off x="6732240" y="4797152"/>
            <a:ext cx="1819729" cy="369332"/>
          </a:xfrm>
          <a:prstGeom prst="rect">
            <a:avLst/>
          </a:prstGeom>
          <a:noFill/>
        </p:spPr>
        <p:txBody>
          <a:bodyPr wrap="none" rtlCol="0">
            <a:spAutoFit/>
          </a:bodyPr>
          <a:lstStyle/>
          <a:p>
            <a:r>
              <a:rPr kumimoji="1" lang="zh-CN" altLang="en-US" dirty="0"/>
              <a:t>计算机外围设备</a:t>
            </a:r>
          </a:p>
        </p:txBody>
      </p:sp>
      <p:sp>
        <p:nvSpPr>
          <p:cNvPr id="9" name="TextBox 8"/>
          <p:cNvSpPr txBox="1"/>
          <p:nvPr/>
        </p:nvSpPr>
        <p:spPr>
          <a:xfrm>
            <a:off x="6804248" y="3429000"/>
            <a:ext cx="1107996" cy="923330"/>
          </a:xfrm>
          <a:prstGeom prst="rect">
            <a:avLst/>
          </a:prstGeom>
          <a:noFill/>
        </p:spPr>
        <p:txBody>
          <a:bodyPr wrap="none" rtlCol="0">
            <a:spAutoFit/>
          </a:bodyPr>
          <a:lstStyle/>
          <a:p>
            <a:r>
              <a:rPr kumimoji="1" lang="zh-CN" altLang="en-US" dirty="0"/>
              <a:t>数据总线</a:t>
            </a:r>
            <a:endParaRPr kumimoji="1" lang="en-US" altLang="zh-CN" dirty="0"/>
          </a:p>
          <a:p>
            <a:r>
              <a:rPr kumimoji="1" lang="zh-CN" altLang="en-US" dirty="0"/>
              <a:t>地址总线</a:t>
            </a:r>
            <a:endParaRPr kumimoji="1" lang="en-US" altLang="zh-CN" dirty="0"/>
          </a:p>
          <a:p>
            <a:r>
              <a:rPr kumimoji="1" lang="zh-CN" altLang="en-US" dirty="0"/>
              <a:t>控制总线</a:t>
            </a:r>
          </a:p>
        </p:txBody>
      </p:sp>
    </p:spTree>
    <p:extLst>
      <p:ext uri="{BB962C8B-B14F-4D97-AF65-F5344CB8AC3E}">
        <p14:creationId xmlns:p14="http://schemas.microsoft.com/office/powerpoint/2010/main" val="177926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控制器的作用</a:t>
            </a:r>
          </a:p>
        </p:txBody>
      </p:sp>
      <p:sp>
        <p:nvSpPr>
          <p:cNvPr id="3" name="Content Placeholder 2"/>
          <p:cNvSpPr>
            <a:spLocks noGrp="1"/>
          </p:cNvSpPr>
          <p:nvPr>
            <p:ph idx="1"/>
          </p:nvPr>
        </p:nvSpPr>
        <p:spPr/>
        <p:txBody>
          <a:bodyPr/>
          <a:lstStyle/>
          <a:p>
            <a:r>
              <a:rPr lang="zh-CN" altLang="en-US" dirty="0"/>
              <a:t>计算机的基本功能</a:t>
            </a:r>
          </a:p>
          <a:p>
            <a:pPr lvl="1"/>
            <a:r>
              <a:rPr lang="zh-CN" altLang="en-US" dirty="0"/>
              <a:t>执行程序</a:t>
            </a:r>
          </a:p>
          <a:p>
            <a:r>
              <a:rPr lang="zh-CN" altLang="en-US" dirty="0"/>
              <a:t>程序的构成</a:t>
            </a:r>
          </a:p>
          <a:p>
            <a:pPr lvl="1"/>
            <a:r>
              <a:rPr lang="zh-CN" altLang="en-US" dirty="0"/>
              <a:t>指令序列</a:t>
            </a:r>
          </a:p>
          <a:p>
            <a:r>
              <a:rPr lang="zh-CN" altLang="en-US" dirty="0"/>
              <a:t>控制器的作用</a:t>
            </a:r>
          </a:p>
          <a:p>
            <a:pPr lvl="1"/>
            <a:r>
              <a:rPr lang="zh-CN" altLang="en-US" dirty="0"/>
              <a:t>根据指令的要求，提供给各部件相应的控制信号，指挥、协调各部件共同完成指令规定的功能</a:t>
            </a:r>
          </a:p>
          <a:p>
            <a:pPr lvl="1"/>
            <a:r>
              <a:rPr lang="zh-CN" altLang="en-US" dirty="0"/>
              <a:t>自动执行下一条指令</a:t>
            </a:r>
          </a:p>
          <a:p>
            <a:r>
              <a:rPr lang="zh-CN" altLang="en-US" dirty="0"/>
              <a:t>指令执行</a:t>
            </a:r>
          </a:p>
          <a:p>
            <a:pPr lvl="1"/>
            <a:r>
              <a:rPr lang="zh-CN" altLang="en-US" dirty="0"/>
              <a:t>取指令</a:t>
            </a:r>
          </a:p>
          <a:p>
            <a:pPr lvl="1"/>
            <a:r>
              <a:rPr lang="zh-CN" altLang="en-US" dirty="0"/>
              <a:t>分析指令</a:t>
            </a:r>
          </a:p>
          <a:p>
            <a:pPr lvl="1"/>
            <a:r>
              <a:rPr lang="zh-CN" altLang="en-US" dirty="0"/>
              <a:t>执行指令</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8</a:t>
            </a:fld>
            <a:endParaRPr lang="zh-CN" altLang="en-US">
              <a:solidFill>
                <a:srgbClr val="1F497D"/>
              </a:solidFill>
            </a:endParaRPr>
          </a:p>
        </p:txBody>
      </p:sp>
    </p:spTree>
    <p:extLst>
      <p:ext uri="{BB962C8B-B14F-4D97-AF65-F5344CB8AC3E}">
        <p14:creationId xmlns:p14="http://schemas.microsoft.com/office/powerpoint/2010/main" val="66782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单周期</a:t>
            </a:r>
            <a:r>
              <a:rPr lang="en-US" altLang="zh-CN" dirty="0"/>
              <a:t>CPU</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9</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0" y="1172388"/>
            <a:ext cx="9074390" cy="5022304"/>
          </a:xfrm>
          <a:prstGeom prst="rect">
            <a:avLst/>
          </a:prstGeom>
        </p:spPr>
      </p:pic>
    </p:spTree>
    <p:extLst>
      <p:ext uri="{BB962C8B-B14F-4D97-AF65-F5344CB8AC3E}">
        <p14:creationId xmlns:p14="http://schemas.microsoft.com/office/powerpoint/2010/main" val="126668284"/>
      </p:ext>
    </p:extLst>
  </p:cSld>
  <p:clrMapOvr>
    <a:masterClrMapping/>
  </p:clrMapOvr>
</p:sld>
</file>

<file path=ppt/theme/theme1.xml><?xml version="1.0" encoding="utf-8"?>
<a:theme xmlns:a="http://schemas.openxmlformats.org/drawingml/2006/main" name="主题1">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a:ea typeface="黑体"/>
        <a:cs typeface=""/>
      </a:majorFont>
      <a:minorFont>
        <a:latin typeface="Gill Sans M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主题1 1">
        <a:dk1>
          <a:srgbClr val="000000"/>
        </a:dk1>
        <a:lt1>
          <a:srgbClr val="FFFFFF"/>
        </a:lt1>
        <a:dk2>
          <a:srgbClr val="464653"/>
        </a:dk2>
        <a:lt2>
          <a:srgbClr val="DDE9EC"/>
        </a:lt2>
        <a:accent1>
          <a:srgbClr val="727CA3"/>
        </a:accent1>
        <a:accent2>
          <a:srgbClr val="9FB8CD"/>
        </a:accent2>
        <a:accent3>
          <a:srgbClr val="FFFFFF"/>
        </a:accent3>
        <a:accent4>
          <a:srgbClr val="000000"/>
        </a:accent4>
        <a:accent5>
          <a:srgbClr val="BCBFCE"/>
        </a:accent5>
        <a:accent6>
          <a:srgbClr val="90A6BA"/>
        </a:accent6>
        <a:hlink>
          <a:srgbClr val="B292CA"/>
        </a:hlink>
        <a:folHlink>
          <a:srgbClr val="6B56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5127</TotalTime>
  <Words>4858</Words>
  <Application>Microsoft Macintosh PowerPoint</Application>
  <PresentationFormat>全屏显示(4:3)</PresentationFormat>
  <Paragraphs>613</Paragraphs>
  <Slides>59</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59</vt:i4>
      </vt:variant>
    </vt:vector>
  </HeadingPairs>
  <TitlesOfParts>
    <vt:vector size="73" baseType="lpstr">
      <vt:lpstr>黑体</vt:lpstr>
      <vt:lpstr>STKaiti</vt:lpstr>
      <vt:lpstr>宋体</vt:lpstr>
      <vt:lpstr>宋体</vt:lpstr>
      <vt:lpstr>微软雅黑</vt:lpstr>
      <vt:lpstr>MS PMincho</vt:lpstr>
      <vt:lpstr>Arial</vt:lpstr>
      <vt:lpstr>Calibri</vt:lpstr>
      <vt:lpstr>Gill Sans MT</vt:lpstr>
      <vt:lpstr>Helvetica</vt:lpstr>
      <vt:lpstr>Times New Roman</vt:lpstr>
      <vt:lpstr>Wingdings</vt:lpstr>
      <vt:lpstr>Wingdings 3</vt:lpstr>
      <vt:lpstr>主题1</vt:lpstr>
      <vt:lpstr>控制器概述 指令和指令系统</vt:lpstr>
      <vt:lpstr>主要内容和教学安排</vt:lpstr>
      <vt:lpstr>重点和难点</vt:lpstr>
      <vt:lpstr>主要的指令集体系结构</vt:lpstr>
      <vt:lpstr>复杂指令集（CISC）/精简指令集（RISC）</vt:lpstr>
      <vt:lpstr>一个极为精简的指令集</vt:lpstr>
      <vt:lpstr>计算机硬件系统功能部件</vt:lpstr>
      <vt:lpstr>控制器的作用</vt:lpstr>
      <vt:lpstr>单周期CPU</vt:lpstr>
      <vt:lpstr>指令与指令系统</vt:lpstr>
      <vt:lpstr>指令与指令系统</vt:lpstr>
      <vt:lpstr>指令系统的地位</vt:lpstr>
      <vt:lpstr>指令系统设计要求</vt:lpstr>
      <vt:lpstr>计算机中需配备的指令</vt:lpstr>
      <vt:lpstr>使用硬件系统的基本指令</vt:lpstr>
      <vt:lpstr>  指令的功能和分类</vt:lpstr>
      <vt:lpstr>指令的功能和分类</vt:lpstr>
      <vt:lpstr>  指令的功能和分类</vt:lpstr>
      <vt:lpstr>指令表示</vt:lpstr>
      <vt:lpstr>  指令格式与指令字长</vt:lpstr>
      <vt:lpstr>指令格式</vt:lpstr>
      <vt:lpstr>  操作码组织与编码</vt:lpstr>
      <vt:lpstr>  操作码组织与编码</vt:lpstr>
      <vt:lpstr>  操作数个数与来源</vt:lpstr>
      <vt:lpstr>指令操作码的扩展技术</vt:lpstr>
      <vt:lpstr>  指令操作码的扩展技术</vt:lpstr>
      <vt:lpstr>  指令操作码扩展技术</vt:lpstr>
      <vt:lpstr>指令操作码扩展技术</vt:lpstr>
      <vt:lpstr>IBM 360指令格式</vt:lpstr>
      <vt:lpstr>寻址方式</vt:lpstr>
      <vt:lpstr>立即数寻址</vt:lpstr>
      <vt:lpstr>直接寻址</vt:lpstr>
      <vt:lpstr>  寄存器寻址/寄存器间址</vt:lpstr>
      <vt:lpstr>变址寻址</vt:lpstr>
      <vt:lpstr>相对寻址</vt:lpstr>
      <vt:lpstr>间接寻址</vt:lpstr>
      <vt:lpstr>基址寻址</vt:lpstr>
      <vt:lpstr>堆栈寻址</vt:lpstr>
      <vt:lpstr>堆栈寻址举例</vt:lpstr>
      <vt:lpstr>x86 指令系统</vt:lpstr>
      <vt:lpstr>x86指令的格式</vt:lpstr>
      <vt:lpstr>x86指令寻址方式</vt:lpstr>
      <vt:lpstr>数据移动指令</vt:lpstr>
      <vt:lpstr>算数指令</vt:lpstr>
      <vt:lpstr>逻辑指令</vt:lpstr>
      <vt:lpstr>二 —— 十进制数指令</vt:lpstr>
      <vt:lpstr>移位/循环移位指令</vt:lpstr>
      <vt:lpstr>测试/比较和转移指令</vt:lpstr>
      <vt:lpstr>字符串指令</vt:lpstr>
      <vt:lpstr>条件码指令</vt:lpstr>
      <vt:lpstr>其它指令</vt:lpstr>
      <vt:lpstr>x86指令系统特点</vt:lpstr>
      <vt:lpstr>现代x86指令系统</vt:lpstr>
      <vt:lpstr>系统的运行模式</vt:lpstr>
      <vt:lpstr>不同的x86指令类别</vt:lpstr>
      <vt:lpstr>x86指令举例</vt:lpstr>
      <vt:lpstr>小结</vt:lpstr>
      <vt:lpstr>阅读和思考</vt:lpstr>
      <vt:lpstr>谢谢</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面向云计算的网络化操作系统 课题三 启动预备会</dc:title>
  <dc:creator>Hu Chunming</dc:creator>
  <cp:lastModifiedBy>Kang Chen</cp:lastModifiedBy>
  <cp:revision>683</cp:revision>
  <dcterms:created xsi:type="dcterms:W3CDTF">2016-09-06T00:35:26Z</dcterms:created>
  <dcterms:modified xsi:type="dcterms:W3CDTF">2019-09-03T03:20:00Z</dcterms:modified>
</cp:coreProperties>
</file>